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8"/>
    <p:sldId id="257" r:id="rId39"/>
    <p:sldId id="258" r:id="rId40"/>
    <p:sldId id="259" r:id="rId41"/>
    <p:sldId id="260" r:id="rId42"/>
    <p:sldId id="261" r:id="rId43"/>
    <p:sldId id="262" r:id="rId44"/>
    <p:sldId id="263" r:id="rId45"/>
    <p:sldId id="264" r:id="rId46"/>
    <p:sldId id="265" r:id="rId47"/>
    <p:sldId id="266" r:id="rId48"/>
    <p:sldId id="267" r:id="rId49"/>
    <p:sldId id="268" r:id="rId50"/>
  </p:sldIdLst>
  <p:sldSz cx="18288000" cy="10287000"/>
  <p:notesSz cx="6858000" cy="9144000"/>
  <p:embeddedFontLst>
    <p:embeddedFont>
      <p:font typeface="Oswald" charset="1" panose="00000500000000000000"/>
      <p:regular r:id="rId6"/>
    </p:embeddedFont>
    <p:embeddedFont>
      <p:font typeface="Oswald Bold" charset="1" panose="00000800000000000000"/>
      <p:regular r:id="rId7"/>
    </p:embeddedFont>
    <p:embeddedFont>
      <p:font typeface="Arimo" charset="1" panose="020B0604020202020204"/>
      <p:regular r:id="rId8"/>
    </p:embeddedFont>
    <p:embeddedFont>
      <p:font typeface="Arimo Bold" charset="1" panose="020B0704020202020204"/>
      <p:regular r:id="rId9"/>
    </p:embeddedFont>
    <p:embeddedFont>
      <p:font typeface="Arimo Italics" charset="1" panose="020B0604020202090204"/>
      <p:regular r:id="rId10"/>
    </p:embeddedFont>
    <p:embeddedFont>
      <p:font typeface="Arimo Bold Italics" charset="1" panose="020B0704020202090204"/>
      <p:regular r:id="rId11"/>
    </p:embeddedFont>
    <p:embeddedFont>
      <p:font typeface="Montserrat Light" charset="1" panose="00000400000000000000"/>
      <p:regular r:id="rId12"/>
    </p:embeddedFont>
    <p:embeddedFont>
      <p:font typeface="Montserrat Light Bold" charset="1" panose="00000800000000000000"/>
      <p:regular r:id="rId13"/>
    </p:embeddedFont>
    <p:embeddedFont>
      <p:font typeface="Montserrat Light Italics" charset="1" panose="00000400000000000000"/>
      <p:regular r:id="rId14"/>
    </p:embeddedFont>
    <p:embeddedFont>
      <p:font typeface="Montserrat Light Bold Italics" charset="1" panose="00000800000000000000"/>
      <p:regular r:id="rId15"/>
    </p:embeddedFont>
    <p:embeddedFont>
      <p:font typeface="DM Sans" charset="1" panose="00000000000000000000"/>
      <p:regular r:id="rId16"/>
    </p:embeddedFont>
    <p:embeddedFont>
      <p:font typeface="DM Sans Bold" charset="1" panose="00000000000000000000"/>
      <p:regular r:id="rId17"/>
    </p:embeddedFont>
    <p:embeddedFont>
      <p:font typeface="DM Sans Italics" charset="1" panose="00000000000000000000"/>
      <p:regular r:id="rId18"/>
    </p:embeddedFont>
    <p:embeddedFont>
      <p:font typeface="DM Sans Bold Italics" charset="1" panose="00000000000000000000"/>
      <p:regular r:id="rId19"/>
    </p:embeddedFont>
    <p:embeddedFont>
      <p:font typeface="Canva Sans" charset="1" panose="020B0503030501040103"/>
      <p:regular r:id="rId20"/>
    </p:embeddedFont>
    <p:embeddedFont>
      <p:font typeface="Canva Sans Bold" charset="1" panose="020B0803030501040103"/>
      <p:regular r:id="rId21"/>
    </p:embeddedFont>
    <p:embeddedFont>
      <p:font typeface="Canva Sans Italics" charset="1" panose="020B0503030501040103"/>
      <p:regular r:id="rId22"/>
    </p:embeddedFont>
    <p:embeddedFont>
      <p:font typeface="Canva Sans Bold Italics" charset="1" panose="020B0803030501040103"/>
      <p:regular r:id="rId23"/>
    </p:embeddedFont>
    <p:embeddedFont>
      <p:font typeface="Canva Sans Medium" charset="1" panose="020B0603030501040103"/>
      <p:regular r:id="rId24"/>
    </p:embeddedFont>
    <p:embeddedFont>
      <p:font typeface="Canva Sans Medium Italics" charset="1" panose="020B0603030501040103"/>
      <p:regular r:id="rId25"/>
    </p:embeddedFont>
    <p:embeddedFont>
      <p:font typeface="Open Sauce" charset="1" panose="00000500000000000000"/>
      <p:regular r:id="rId26"/>
    </p:embeddedFont>
    <p:embeddedFont>
      <p:font typeface="Open Sauce Bold" charset="1" panose="00000800000000000000"/>
      <p:regular r:id="rId27"/>
    </p:embeddedFont>
    <p:embeddedFont>
      <p:font typeface="Open Sauce Italics" charset="1" panose="00000500000000000000"/>
      <p:regular r:id="rId28"/>
    </p:embeddedFont>
    <p:embeddedFont>
      <p:font typeface="Open Sauce Bold Italics" charset="1" panose="00000800000000000000"/>
      <p:regular r:id="rId29"/>
    </p:embeddedFont>
    <p:embeddedFont>
      <p:font typeface="Open Sauce Light" charset="1" panose="00000400000000000000"/>
      <p:regular r:id="rId30"/>
    </p:embeddedFont>
    <p:embeddedFont>
      <p:font typeface="Open Sauce Light Italics" charset="1" panose="00000400000000000000"/>
      <p:regular r:id="rId31"/>
    </p:embeddedFont>
    <p:embeddedFont>
      <p:font typeface="Open Sauce Medium" charset="1" panose="00000600000000000000"/>
      <p:regular r:id="rId32"/>
    </p:embeddedFont>
    <p:embeddedFont>
      <p:font typeface="Open Sauce Medium Italics" charset="1" panose="00000600000000000000"/>
      <p:regular r:id="rId33"/>
    </p:embeddedFont>
    <p:embeddedFont>
      <p:font typeface="Open Sauce Semi-Bold" charset="1" panose="00000700000000000000"/>
      <p:regular r:id="rId34"/>
    </p:embeddedFont>
    <p:embeddedFont>
      <p:font typeface="Open Sauce Semi-Bold Italics" charset="1" panose="00000700000000000000"/>
      <p:regular r:id="rId35"/>
    </p:embeddedFont>
    <p:embeddedFont>
      <p:font typeface="Open Sauce Heavy" charset="1" panose="00000A00000000000000"/>
      <p:regular r:id="rId36"/>
    </p:embeddedFont>
    <p:embeddedFont>
      <p:font typeface="Open Sauce Heavy Italics" charset="1" panose="00000A00000000000000"/>
      <p:regular r:id="rId3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slides/slide1.xml" Type="http://schemas.openxmlformats.org/officeDocument/2006/relationships/slide"/><Relationship Id="rId39" Target="slides/slide2.xml" Type="http://schemas.openxmlformats.org/officeDocument/2006/relationships/slide"/><Relationship Id="rId4" Target="theme/theme1.xml" Type="http://schemas.openxmlformats.org/officeDocument/2006/relationships/theme"/><Relationship Id="rId40" Target="slides/slide3.xml" Type="http://schemas.openxmlformats.org/officeDocument/2006/relationships/slide"/><Relationship Id="rId41" Target="slides/slide4.xml" Type="http://schemas.openxmlformats.org/officeDocument/2006/relationships/slide"/><Relationship Id="rId42" Target="slides/slide5.xml" Type="http://schemas.openxmlformats.org/officeDocument/2006/relationships/slide"/><Relationship Id="rId43" Target="slides/slide6.xml" Type="http://schemas.openxmlformats.org/officeDocument/2006/relationships/slide"/><Relationship Id="rId44" Target="slides/slide7.xml" Type="http://schemas.openxmlformats.org/officeDocument/2006/relationships/slide"/><Relationship Id="rId45" Target="slides/slide8.xml" Type="http://schemas.openxmlformats.org/officeDocument/2006/relationships/slide"/><Relationship Id="rId46" Target="slides/slide9.xml" Type="http://schemas.openxmlformats.org/officeDocument/2006/relationships/slide"/><Relationship Id="rId47" Target="slides/slide10.xml" Type="http://schemas.openxmlformats.org/officeDocument/2006/relationships/slide"/><Relationship Id="rId48" Target="slides/slide11.xml" Type="http://schemas.openxmlformats.org/officeDocument/2006/relationships/slide"/><Relationship Id="rId49" Target="slides/slide12.xml" Type="http://schemas.openxmlformats.org/officeDocument/2006/relationships/slide"/><Relationship Id="rId5" Target="tableStyles.xml" Type="http://schemas.openxmlformats.org/officeDocument/2006/relationships/tableStyles"/><Relationship Id="rId50" Target="slides/slide13.xml" Type="http://schemas.openxmlformats.org/officeDocument/2006/relationships/slide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8.svg" Type="http://schemas.openxmlformats.org/officeDocument/2006/relationships/image"/><Relationship Id="rId11" Target="../media/image49.png" Type="http://schemas.openxmlformats.org/officeDocument/2006/relationships/image"/><Relationship Id="rId12" Target="../media/image50.sv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3.png" Type="http://schemas.openxmlformats.org/officeDocument/2006/relationships/image"/><Relationship Id="rId6" Target="../media/image44.svg" Type="http://schemas.openxmlformats.org/officeDocument/2006/relationships/image"/><Relationship Id="rId7" Target="../media/image45.png" Type="http://schemas.openxmlformats.org/officeDocument/2006/relationships/image"/><Relationship Id="rId8" Target="../media/image46.svg" Type="http://schemas.openxmlformats.org/officeDocument/2006/relationships/image"/><Relationship Id="rId9" Target="../media/image47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1.png" Type="http://schemas.openxmlformats.org/officeDocument/2006/relationships/image"/><Relationship Id="rId4" Target="../media/image52.svg" Type="http://schemas.openxmlformats.org/officeDocument/2006/relationships/image"/><Relationship Id="rId5" Target="../media/image53.png" Type="http://schemas.openxmlformats.org/officeDocument/2006/relationships/image"/><Relationship Id="rId6" Target="../media/image54.sv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55.png" Type="http://schemas.openxmlformats.org/officeDocument/2006/relationships/image"/><Relationship Id="rId5" Target="../media/image56.svg" Type="http://schemas.openxmlformats.org/officeDocument/2006/relationships/image"/><Relationship Id="rId6" Target="../media/image57.png" Type="http://schemas.openxmlformats.org/officeDocument/2006/relationships/image"/><Relationship Id="rId7" Target="../media/image58.sv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59.png" Type="http://schemas.openxmlformats.org/officeDocument/2006/relationships/image"/><Relationship Id="rId6" Target="../media/image60.sv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png" Type="http://schemas.openxmlformats.org/officeDocument/2006/relationships/image"/><Relationship Id="rId11" Target="../media/image12.svg" Type="http://schemas.openxmlformats.org/officeDocument/2006/relationships/image"/><Relationship Id="rId2" Target="../media/image1.png" Type="http://schemas.openxmlformats.org/officeDocument/2006/relationships/image"/><Relationship Id="rId3" Target="../media/image6.png" Type="http://schemas.openxmlformats.org/officeDocument/2006/relationships/image"/><Relationship Id="rId4" Target="../media/image7.png" Type="http://schemas.openxmlformats.org/officeDocument/2006/relationships/image"/><Relationship Id="rId5" Target="../media/image8.png" Type="http://schemas.openxmlformats.org/officeDocument/2006/relationships/image"/><Relationship Id="rId6" Target="../media/image2.png" Type="http://schemas.openxmlformats.org/officeDocument/2006/relationships/image"/><Relationship Id="rId7" Target="../media/image3.svg" Type="http://schemas.openxmlformats.org/officeDocument/2006/relationships/image"/><Relationship Id="rId8" Target="../media/image9.png" Type="http://schemas.openxmlformats.org/officeDocument/2006/relationships/image"/><Relationship Id="rId9" Target="../media/image10.sv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0.svg" Type="http://schemas.openxmlformats.org/officeDocument/2006/relationships/image"/><Relationship Id="rId11" Target="../media/image2.png" Type="http://schemas.openxmlformats.org/officeDocument/2006/relationships/image"/><Relationship Id="rId12" Target="../media/image3.svg" Type="http://schemas.openxmlformats.org/officeDocument/2006/relationships/image"/><Relationship Id="rId13" Target="../media/image21.png" Type="http://schemas.openxmlformats.org/officeDocument/2006/relationships/image"/><Relationship Id="rId14" Target="../media/image22.svg" Type="http://schemas.openxmlformats.org/officeDocument/2006/relationships/image"/><Relationship Id="rId15" Target="../media/image23.png" Type="http://schemas.openxmlformats.org/officeDocument/2006/relationships/image"/><Relationship Id="rId16" Target="../media/image24.svg" Type="http://schemas.openxmlformats.org/officeDocument/2006/relationships/image"/><Relationship Id="rId17" Target="../media/image25.png" Type="http://schemas.openxmlformats.org/officeDocument/2006/relationships/image"/><Relationship Id="rId18" Target="../media/image26.svg" Type="http://schemas.openxmlformats.org/officeDocument/2006/relationships/image"/><Relationship Id="rId2" Target="../media/image1.png" Type="http://schemas.openxmlformats.org/officeDocument/2006/relationships/image"/><Relationship Id="rId3" Target="../media/image13.png" Type="http://schemas.openxmlformats.org/officeDocument/2006/relationships/image"/><Relationship Id="rId4" Target="../media/image14.svg" Type="http://schemas.openxmlformats.org/officeDocument/2006/relationships/image"/><Relationship Id="rId5" Target="../media/image15.png" Type="http://schemas.openxmlformats.org/officeDocument/2006/relationships/image"/><Relationship Id="rId6" Target="../media/image16.svg" Type="http://schemas.openxmlformats.org/officeDocument/2006/relationships/image"/><Relationship Id="rId7" Target="../media/image17.png" Type="http://schemas.openxmlformats.org/officeDocument/2006/relationships/image"/><Relationship Id="rId8" Target="../media/image18.svg" Type="http://schemas.openxmlformats.org/officeDocument/2006/relationships/image"/><Relationship Id="rId9" Target="../media/image19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7.png" Type="http://schemas.openxmlformats.org/officeDocument/2006/relationships/image"/><Relationship Id="rId4" Target="../media/image28.svg" Type="http://schemas.openxmlformats.org/officeDocument/2006/relationships/image"/><Relationship Id="rId5" Target="../media/image29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3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30.png" Type="http://schemas.openxmlformats.org/officeDocument/2006/relationships/image"/><Relationship Id="rId6" Target="../media/image31.png" Type="http://schemas.openxmlformats.org/officeDocument/2006/relationships/image"/><Relationship Id="rId7" Target="../media/image32.jpeg" Type="http://schemas.openxmlformats.org/officeDocument/2006/relationships/image"/><Relationship Id="rId8" Target="../media/VAF2BO04tik.mp4" Type="http://schemas.openxmlformats.org/officeDocument/2006/relationships/video"/><Relationship Id="rId9" Target="../media/VAF2BO04tik.mp4" Type="http://schemas.microsoft.com/office/2007/relationships/media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34.png" Type="http://schemas.openxmlformats.org/officeDocument/2006/relationships/image"/><Relationship Id="rId5" Target="../media/image35.png" Type="http://schemas.openxmlformats.org/officeDocument/2006/relationships/image"/><Relationship Id="rId6" Target="../media/image36.png" Type="http://schemas.openxmlformats.org/officeDocument/2006/relationships/image"/><Relationship Id="rId7" Target="../media/image37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7.png" Type="http://schemas.openxmlformats.org/officeDocument/2006/relationships/image"/><Relationship Id="rId4" Target="../media/image28.svg" Type="http://schemas.openxmlformats.org/officeDocument/2006/relationships/image"/><Relationship Id="rId5" Target="../media/image38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39.png" Type="http://schemas.openxmlformats.org/officeDocument/2006/relationships/image"/><Relationship Id="rId6" Target="../media/image40.png" Type="http://schemas.openxmlformats.org/officeDocument/2006/relationships/image"/><Relationship Id="rId7" Target="../media/image41.jpeg" Type="http://schemas.openxmlformats.org/officeDocument/2006/relationships/image"/><Relationship Id="rId8" Target="../media/image42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7659121">
            <a:off x="15091031" y="5585714"/>
            <a:ext cx="7629294" cy="7828566"/>
          </a:xfrm>
          <a:custGeom>
            <a:avLst/>
            <a:gdLst/>
            <a:ahLst/>
            <a:cxnLst/>
            <a:rect r="r" b="b" t="t" l="l"/>
            <a:pathLst>
              <a:path h="7828566" w="7629294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3258071" y="-4629150"/>
            <a:ext cx="9022634" cy="9258300"/>
          </a:xfrm>
          <a:custGeom>
            <a:avLst/>
            <a:gdLst/>
            <a:ahLst/>
            <a:cxnLst/>
            <a:rect r="r" b="b" t="t" l="l"/>
            <a:pathLst>
              <a:path h="9258300" w="9022634">
                <a:moveTo>
                  <a:pt x="0" y="0"/>
                </a:moveTo>
                <a:lnTo>
                  <a:pt x="9022634" y="0"/>
                </a:lnTo>
                <a:lnTo>
                  <a:pt x="9022634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3416118" y="2953628"/>
            <a:ext cx="11455764" cy="5234149"/>
            <a:chOff x="0" y="0"/>
            <a:chExt cx="15274352" cy="6978866"/>
          </a:xfrm>
        </p:grpSpPr>
        <p:grpSp>
          <p:nvGrpSpPr>
            <p:cNvPr name="Group 6" id="6"/>
            <p:cNvGrpSpPr/>
            <p:nvPr/>
          </p:nvGrpSpPr>
          <p:grpSpPr>
            <a:xfrm rot="0">
              <a:off x="0" y="0"/>
              <a:ext cx="15274352" cy="6978866"/>
              <a:chOff x="0" y="0"/>
              <a:chExt cx="2212294" cy="1010799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2212294" cy="1010799"/>
              </a:xfrm>
              <a:custGeom>
                <a:avLst/>
                <a:gdLst/>
                <a:ahLst/>
                <a:cxnLst/>
                <a:rect r="r" b="b" t="t" l="l"/>
                <a:pathLst>
                  <a:path h="1010799" w="2212294">
                    <a:moveTo>
                      <a:pt x="0" y="0"/>
                    </a:moveTo>
                    <a:lnTo>
                      <a:pt x="2212294" y="0"/>
                    </a:lnTo>
                    <a:lnTo>
                      <a:pt x="2212294" y="1010799"/>
                    </a:lnTo>
                    <a:lnTo>
                      <a:pt x="0" y="1010799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19050"/>
                <a:ext cx="2212294" cy="102984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59"/>
                  </a:lnSpc>
                </a:pPr>
              </a:p>
            </p:txBody>
          </p:sp>
        </p:grpSp>
        <p:sp>
          <p:nvSpPr>
            <p:cNvPr name="TextBox 9" id="9"/>
            <p:cNvSpPr txBox="true"/>
            <p:nvPr/>
          </p:nvSpPr>
          <p:spPr>
            <a:xfrm rot="0">
              <a:off x="1093638" y="3061620"/>
              <a:ext cx="13087076" cy="328134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9991"/>
                </a:lnSpc>
              </a:pPr>
              <a:r>
                <a:rPr lang="en-US" sz="7240" spc="709">
                  <a:solidFill>
                    <a:srgbClr val="231F20"/>
                  </a:solidFill>
                  <a:latin typeface="Oswald Bold"/>
                </a:rPr>
                <a:t>DELIVERY MOTION CLASSIFICATION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1093638" y="481075"/>
              <a:ext cx="13087076" cy="18701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746"/>
                </a:lnSpc>
              </a:pPr>
              <a:r>
                <a:rPr lang="en-US" sz="4163" spc="408">
                  <a:solidFill>
                    <a:srgbClr val="231F20"/>
                  </a:solidFill>
                  <a:latin typeface="Oswald Bold"/>
                </a:rPr>
                <a:t>CS638-APPLIED MACHINE LEARNING FINAL PROJECT</a:t>
              </a: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4003887" y="9201150"/>
            <a:ext cx="2067446" cy="5378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231F20"/>
                </a:solidFill>
                <a:latin typeface="Canva Sans Bold"/>
              </a:rPr>
              <a:t>-Adnan Ali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887923">
            <a:off x="13475833" y="-8787301"/>
            <a:ext cx="13977230" cy="14342307"/>
          </a:xfrm>
          <a:custGeom>
            <a:avLst/>
            <a:gdLst/>
            <a:ahLst/>
            <a:cxnLst/>
            <a:rect r="r" b="b" t="t" l="l"/>
            <a:pathLst>
              <a:path h="14342307" w="13977230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885381">
            <a:off x="11290940" y="7079858"/>
            <a:ext cx="1776375" cy="501826"/>
          </a:xfrm>
          <a:custGeom>
            <a:avLst/>
            <a:gdLst/>
            <a:ahLst/>
            <a:cxnLst/>
            <a:rect r="r" b="b" t="t" l="l"/>
            <a:pathLst>
              <a:path h="501826" w="1776375">
                <a:moveTo>
                  <a:pt x="0" y="0"/>
                </a:moveTo>
                <a:lnTo>
                  <a:pt x="1776375" y="0"/>
                </a:lnTo>
                <a:lnTo>
                  <a:pt x="1776375" y="501826"/>
                </a:lnTo>
                <a:lnTo>
                  <a:pt x="0" y="50182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233461" y="2756695"/>
            <a:ext cx="3704783" cy="4179176"/>
            <a:chOff x="0" y="0"/>
            <a:chExt cx="4939711" cy="5572235"/>
          </a:xfrm>
        </p:grpSpPr>
        <p:grpSp>
          <p:nvGrpSpPr>
            <p:cNvPr name="Group 6" id="6"/>
            <p:cNvGrpSpPr/>
            <p:nvPr/>
          </p:nvGrpSpPr>
          <p:grpSpPr>
            <a:xfrm rot="0">
              <a:off x="0" y="0"/>
              <a:ext cx="4939711" cy="3960916"/>
              <a:chOff x="0" y="0"/>
              <a:chExt cx="1075555" cy="862436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1075555" cy="862436"/>
              </a:xfrm>
              <a:custGeom>
                <a:avLst/>
                <a:gdLst/>
                <a:ahLst/>
                <a:cxnLst/>
                <a:rect r="r" b="b" t="t" l="l"/>
                <a:pathLst>
                  <a:path h="862436" w="1075555">
                    <a:moveTo>
                      <a:pt x="81844" y="0"/>
                    </a:moveTo>
                    <a:lnTo>
                      <a:pt x="993712" y="0"/>
                    </a:lnTo>
                    <a:cubicBezTo>
                      <a:pt x="1015418" y="0"/>
                      <a:pt x="1036235" y="8623"/>
                      <a:pt x="1051584" y="23971"/>
                    </a:cubicBezTo>
                    <a:cubicBezTo>
                      <a:pt x="1066932" y="39320"/>
                      <a:pt x="1075555" y="60137"/>
                      <a:pt x="1075555" y="81844"/>
                    </a:cubicBezTo>
                    <a:lnTo>
                      <a:pt x="1075555" y="780592"/>
                    </a:lnTo>
                    <a:cubicBezTo>
                      <a:pt x="1075555" y="825793"/>
                      <a:pt x="1038913" y="862436"/>
                      <a:pt x="993712" y="862436"/>
                    </a:cubicBezTo>
                    <a:lnTo>
                      <a:pt x="81844" y="862436"/>
                    </a:lnTo>
                    <a:cubicBezTo>
                      <a:pt x="60137" y="862436"/>
                      <a:pt x="39320" y="853813"/>
                      <a:pt x="23971" y="838465"/>
                    </a:cubicBezTo>
                    <a:cubicBezTo>
                      <a:pt x="8623" y="823116"/>
                      <a:pt x="0" y="802299"/>
                      <a:pt x="0" y="780592"/>
                    </a:cubicBezTo>
                    <a:lnTo>
                      <a:pt x="0" y="81844"/>
                    </a:lnTo>
                    <a:cubicBezTo>
                      <a:pt x="0" y="60137"/>
                      <a:pt x="8623" y="39320"/>
                      <a:pt x="23971" y="23971"/>
                    </a:cubicBezTo>
                    <a:cubicBezTo>
                      <a:pt x="39320" y="8623"/>
                      <a:pt x="60137" y="0"/>
                      <a:pt x="81844" y="0"/>
                    </a:cubicBezTo>
                    <a:close/>
                  </a:path>
                </a:pathLst>
              </a:custGeom>
              <a:solidFill>
                <a:srgbClr val="FFFFFF">
                  <a:alpha val="98824"/>
                </a:srgbClr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19050"/>
                <a:ext cx="1075555" cy="88148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59"/>
                  </a:lnSpc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0">
              <a:off x="0" y="4145260"/>
              <a:ext cx="4939711" cy="1426975"/>
              <a:chOff x="0" y="0"/>
              <a:chExt cx="1075555" cy="310705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1075555" cy="310705"/>
              </a:xfrm>
              <a:custGeom>
                <a:avLst/>
                <a:gdLst/>
                <a:ahLst/>
                <a:cxnLst/>
                <a:rect r="r" b="b" t="t" l="l"/>
                <a:pathLst>
                  <a:path h="310705" w="1075555">
                    <a:moveTo>
                      <a:pt x="81844" y="0"/>
                    </a:moveTo>
                    <a:lnTo>
                      <a:pt x="993712" y="0"/>
                    </a:lnTo>
                    <a:cubicBezTo>
                      <a:pt x="1015418" y="0"/>
                      <a:pt x="1036235" y="8623"/>
                      <a:pt x="1051584" y="23971"/>
                    </a:cubicBezTo>
                    <a:cubicBezTo>
                      <a:pt x="1066932" y="39320"/>
                      <a:pt x="1075555" y="60137"/>
                      <a:pt x="1075555" y="81844"/>
                    </a:cubicBezTo>
                    <a:lnTo>
                      <a:pt x="1075555" y="228861"/>
                    </a:lnTo>
                    <a:cubicBezTo>
                      <a:pt x="1075555" y="250567"/>
                      <a:pt x="1066932" y="271385"/>
                      <a:pt x="1051584" y="286733"/>
                    </a:cubicBezTo>
                    <a:cubicBezTo>
                      <a:pt x="1036235" y="302082"/>
                      <a:pt x="1015418" y="310705"/>
                      <a:pt x="993712" y="310705"/>
                    </a:cubicBezTo>
                    <a:lnTo>
                      <a:pt x="81844" y="310705"/>
                    </a:lnTo>
                    <a:cubicBezTo>
                      <a:pt x="36643" y="310705"/>
                      <a:pt x="0" y="274062"/>
                      <a:pt x="0" y="228861"/>
                    </a:cubicBezTo>
                    <a:lnTo>
                      <a:pt x="0" y="81844"/>
                    </a:lnTo>
                    <a:cubicBezTo>
                      <a:pt x="0" y="60137"/>
                      <a:pt x="8623" y="39320"/>
                      <a:pt x="23971" y="23971"/>
                    </a:cubicBezTo>
                    <a:cubicBezTo>
                      <a:pt x="39320" y="8623"/>
                      <a:pt x="60137" y="0"/>
                      <a:pt x="81844" y="0"/>
                    </a:cubicBezTo>
                    <a:close/>
                  </a:path>
                </a:pathLst>
              </a:custGeom>
              <a:solidFill>
                <a:srgbClr val="FFFFFF">
                  <a:alpha val="98824"/>
                </a:srgbClr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19050"/>
                <a:ext cx="1075555" cy="32975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59"/>
                  </a:lnSpc>
                </a:pPr>
              </a:p>
            </p:txBody>
          </p:sp>
        </p:grpSp>
        <p:sp>
          <p:nvSpPr>
            <p:cNvPr name="TextBox 12" id="12"/>
            <p:cNvSpPr txBox="true"/>
            <p:nvPr/>
          </p:nvSpPr>
          <p:spPr>
            <a:xfrm rot="0">
              <a:off x="316548" y="4444745"/>
              <a:ext cx="4306614" cy="75938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721"/>
                </a:lnSpc>
                <a:spcBef>
                  <a:spcPct val="0"/>
                </a:spcBef>
              </a:pPr>
              <a:r>
                <a:rPr lang="en-US" sz="3421" spc="335">
                  <a:solidFill>
                    <a:srgbClr val="231F20"/>
                  </a:solidFill>
                  <a:latin typeface="Oswald"/>
                </a:rPr>
                <a:t>STEP 1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316548" y="736258"/>
              <a:ext cx="4269228" cy="261931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131"/>
                </a:lnSpc>
              </a:pPr>
              <a:r>
                <a:rPr lang="en-US" sz="2236">
                  <a:solidFill>
                    <a:srgbClr val="100F0D"/>
                  </a:solidFill>
                  <a:latin typeface="Montserrat Light"/>
                </a:rPr>
                <a:t>Post 'Delivery' motion classification, the system selects one frame every 50 frames to scan for logos.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7280447" y="5367986"/>
            <a:ext cx="3727106" cy="4204357"/>
            <a:chOff x="0" y="0"/>
            <a:chExt cx="4969474" cy="5605810"/>
          </a:xfrm>
        </p:grpSpPr>
        <p:grpSp>
          <p:nvGrpSpPr>
            <p:cNvPr name="Group 15" id="15"/>
            <p:cNvGrpSpPr/>
            <p:nvPr/>
          </p:nvGrpSpPr>
          <p:grpSpPr>
            <a:xfrm rot="0">
              <a:off x="0" y="0"/>
              <a:ext cx="4969474" cy="3984782"/>
              <a:chOff x="0" y="0"/>
              <a:chExt cx="1075555" cy="862436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1075555" cy="862436"/>
              </a:xfrm>
              <a:custGeom>
                <a:avLst/>
                <a:gdLst/>
                <a:ahLst/>
                <a:cxnLst/>
                <a:rect r="r" b="b" t="t" l="l"/>
                <a:pathLst>
                  <a:path h="862436" w="1075555">
                    <a:moveTo>
                      <a:pt x="81844" y="0"/>
                    </a:moveTo>
                    <a:lnTo>
                      <a:pt x="993712" y="0"/>
                    </a:lnTo>
                    <a:cubicBezTo>
                      <a:pt x="1015418" y="0"/>
                      <a:pt x="1036235" y="8623"/>
                      <a:pt x="1051584" y="23971"/>
                    </a:cubicBezTo>
                    <a:cubicBezTo>
                      <a:pt x="1066932" y="39320"/>
                      <a:pt x="1075555" y="60137"/>
                      <a:pt x="1075555" y="81844"/>
                    </a:cubicBezTo>
                    <a:lnTo>
                      <a:pt x="1075555" y="780592"/>
                    </a:lnTo>
                    <a:cubicBezTo>
                      <a:pt x="1075555" y="825793"/>
                      <a:pt x="1038913" y="862436"/>
                      <a:pt x="993712" y="862436"/>
                    </a:cubicBezTo>
                    <a:lnTo>
                      <a:pt x="81844" y="862436"/>
                    </a:lnTo>
                    <a:cubicBezTo>
                      <a:pt x="60137" y="862436"/>
                      <a:pt x="39320" y="853813"/>
                      <a:pt x="23971" y="838465"/>
                    </a:cubicBezTo>
                    <a:cubicBezTo>
                      <a:pt x="8623" y="823116"/>
                      <a:pt x="0" y="802299"/>
                      <a:pt x="0" y="780592"/>
                    </a:cubicBezTo>
                    <a:lnTo>
                      <a:pt x="0" y="81844"/>
                    </a:lnTo>
                    <a:cubicBezTo>
                      <a:pt x="0" y="60137"/>
                      <a:pt x="8623" y="39320"/>
                      <a:pt x="23971" y="23971"/>
                    </a:cubicBezTo>
                    <a:cubicBezTo>
                      <a:pt x="39320" y="8623"/>
                      <a:pt x="60137" y="0"/>
                      <a:pt x="81844" y="0"/>
                    </a:cubicBezTo>
                    <a:close/>
                  </a:path>
                </a:pathLst>
              </a:custGeom>
              <a:solidFill>
                <a:srgbClr val="FFFFFF">
                  <a:alpha val="98824"/>
                </a:srgbClr>
              </a:soli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19050"/>
                <a:ext cx="1075555" cy="88148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59"/>
                  </a:lnSpc>
                </a:pPr>
              </a:p>
            </p:txBody>
          </p:sp>
        </p:grpSp>
        <p:grpSp>
          <p:nvGrpSpPr>
            <p:cNvPr name="Group 18" id="18"/>
            <p:cNvGrpSpPr/>
            <p:nvPr/>
          </p:nvGrpSpPr>
          <p:grpSpPr>
            <a:xfrm rot="0">
              <a:off x="0" y="4170236"/>
              <a:ext cx="4969474" cy="1435574"/>
              <a:chOff x="0" y="0"/>
              <a:chExt cx="1075555" cy="310705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1075555" cy="310705"/>
              </a:xfrm>
              <a:custGeom>
                <a:avLst/>
                <a:gdLst/>
                <a:ahLst/>
                <a:cxnLst/>
                <a:rect r="r" b="b" t="t" l="l"/>
                <a:pathLst>
                  <a:path h="310705" w="1075555">
                    <a:moveTo>
                      <a:pt x="81844" y="0"/>
                    </a:moveTo>
                    <a:lnTo>
                      <a:pt x="993712" y="0"/>
                    </a:lnTo>
                    <a:cubicBezTo>
                      <a:pt x="1015418" y="0"/>
                      <a:pt x="1036235" y="8623"/>
                      <a:pt x="1051584" y="23971"/>
                    </a:cubicBezTo>
                    <a:cubicBezTo>
                      <a:pt x="1066932" y="39320"/>
                      <a:pt x="1075555" y="60137"/>
                      <a:pt x="1075555" y="81844"/>
                    </a:cubicBezTo>
                    <a:lnTo>
                      <a:pt x="1075555" y="228861"/>
                    </a:lnTo>
                    <a:cubicBezTo>
                      <a:pt x="1075555" y="250567"/>
                      <a:pt x="1066932" y="271385"/>
                      <a:pt x="1051584" y="286733"/>
                    </a:cubicBezTo>
                    <a:cubicBezTo>
                      <a:pt x="1036235" y="302082"/>
                      <a:pt x="1015418" y="310705"/>
                      <a:pt x="993712" y="310705"/>
                    </a:cubicBezTo>
                    <a:lnTo>
                      <a:pt x="81844" y="310705"/>
                    </a:lnTo>
                    <a:cubicBezTo>
                      <a:pt x="36643" y="310705"/>
                      <a:pt x="0" y="274062"/>
                      <a:pt x="0" y="228861"/>
                    </a:cubicBezTo>
                    <a:lnTo>
                      <a:pt x="0" y="81844"/>
                    </a:lnTo>
                    <a:cubicBezTo>
                      <a:pt x="0" y="60137"/>
                      <a:pt x="8623" y="39320"/>
                      <a:pt x="23971" y="23971"/>
                    </a:cubicBezTo>
                    <a:cubicBezTo>
                      <a:pt x="39320" y="8623"/>
                      <a:pt x="60137" y="0"/>
                      <a:pt x="81844" y="0"/>
                    </a:cubicBezTo>
                    <a:close/>
                  </a:path>
                </a:pathLst>
              </a:custGeom>
              <a:solidFill>
                <a:srgbClr val="FFFFFF">
                  <a:alpha val="98824"/>
                </a:srgbClr>
              </a:solidFill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0" y="-19050"/>
                <a:ext cx="1075555" cy="32975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59"/>
                  </a:lnSpc>
                </a:pPr>
              </a:p>
            </p:txBody>
          </p:sp>
        </p:grpSp>
        <p:sp>
          <p:nvSpPr>
            <p:cNvPr name="TextBox 21" id="21"/>
            <p:cNvSpPr txBox="true"/>
            <p:nvPr/>
          </p:nvSpPr>
          <p:spPr>
            <a:xfrm rot="0">
              <a:off x="318455" y="4481452"/>
              <a:ext cx="4332563" cy="75403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749"/>
                </a:lnSpc>
                <a:spcBef>
                  <a:spcPct val="0"/>
                </a:spcBef>
              </a:pPr>
              <a:r>
                <a:rPr lang="en-US" sz="3442" spc="337">
                  <a:solidFill>
                    <a:srgbClr val="231F20"/>
                  </a:solidFill>
                  <a:latin typeface="Oswald"/>
                </a:rPr>
                <a:t>STEP 2</a:t>
              </a: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356067" y="312083"/>
              <a:ext cx="4294952" cy="292419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72"/>
                </a:lnSpc>
              </a:pPr>
              <a:r>
                <a:rPr lang="en-US" sz="2122">
                  <a:solidFill>
                    <a:srgbClr val="100F0D"/>
                  </a:solidFill>
                  <a:latin typeface="Montserrat Light"/>
                </a:rPr>
                <a:t>Each frame undergoes a thorough scan using a striding window method to pinpoint logos via the logo detection model.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3350703" y="2866004"/>
            <a:ext cx="3510982" cy="3960559"/>
            <a:chOff x="0" y="0"/>
            <a:chExt cx="4681309" cy="5280746"/>
          </a:xfrm>
        </p:grpSpPr>
        <p:grpSp>
          <p:nvGrpSpPr>
            <p:cNvPr name="Group 24" id="24"/>
            <p:cNvGrpSpPr/>
            <p:nvPr/>
          </p:nvGrpSpPr>
          <p:grpSpPr>
            <a:xfrm rot="0">
              <a:off x="0" y="0"/>
              <a:ext cx="4681309" cy="3753717"/>
              <a:chOff x="0" y="0"/>
              <a:chExt cx="1075555" cy="862436"/>
            </a:xfrm>
          </p:grpSpPr>
          <p:sp>
            <p:nvSpPr>
              <p:cNvPr name="Freeform 25" id="25"/>
              <p:cNvSpPr/>
              <p:nvPr/>
            </p:nvSpPr>
            <p:spPr>
              <a:xfrm flipH="false" flipV="false" rot="0">
                <a:off x="0" y="0"/>
                <a:ext cx="1075555" cy="862436"/>
              </a:xfrm>
              <a:custGeom>
                <a:avLst/>
                <a:gdLst/>
                <a:ahLst/>
                <a:cxnLst/>
                <a:rect r="r" b="b" t="t" l="l"/>
                <a:pathLst>
                  <a:path h="862436" w="1075555">
                    <a:moveTo>
                      <a:pt x="81844" y="0"/>
                    </a:moveTo>
                    <a:lnTo>
                      <a:pt x="993712" y="0"/>
                    </a:lnTo>
                    <a:cubicBezTo>
                      <a:pt x="1015418" y="0"/>
                      <a:pt x="1036235" y="8623"/>
                      <a:pt x="1051584" y="23971"/>
                    </a:cubicBezTo>
                    <a:cubicBezTo>
                      <a:pt x="1066932" y="39320"/>
                      <a:pt x="1075555" y="60137"/>
                      <a:pt x="1075555" y="81844"/>
                    </a:cubicBezTo>
                    <a:lnTo>
                      <a:pt x="1075555" y="780592"/>
                    </a:lnTo>
                    <a:cubicBezTo>
                      <a:pt x="1075555" y="825793"/>
                      <a:pt x="1038913" y="862436"/>
                      <a:pt x="993712" y="862436"/>
                    </a:cubicBezTo>
                    <a:lnTo>
                      <a:pt x="81844" y="862436"/>
                    </a:lnTo>
                    <a:cubicBezTo>
                      <a:pt x="60137" y="862436"/>
                      <a:pt x="39320" y="853813"/>
                      <a:pt x="23971" y="838465"/>
                    </a:cubicBezTo>
                    <a:cubicBezTo>
                      <a:pt x="8623" y="823116"/>
                      <a:pt x="0" y="802299"/>
                      <a:pt x="0" y="780592"/>
                    </a:cubicBezTo>
                    <a:lnTo>
                      <a:pt x="0" y="81844"/>
                    </a:lnTo>
                    <a:cubicBezTo>
                      <a:pt x="0" y="60137"/>
                      <a:pt x="8623" y="39320"/>
                      <a:pt x="23971" y="23971"/>
                    </a:cubicBezTo>
                    <a:cubicBezTo>
                      <a:pt x="39320" y="8623"/>
                      <a:pt x="60137" y="0"/>
                      <a:pt x="81844" y="0"/>
                    </a:cubicBezTo>
                    <a:close/>
                  </a:path>
                </a:pathLst>
              </a:custGeom>
              <a:solidFill>
                <a:srgbClr val="FFFFFF">
                  <a:alpha val="98824"/>
                </a:srgbClr>
              </a:solidFill>
            </p:spPr>
          </p:sp>
          <p:sp>
            <p:nvSpPr>
              <p:cNvPr name="TextBox 26" id="26"/>
              <p:cNvSpPr txBox="true"/>
              <p:nvPr/>
            </p:nvSpPr>
            <p:spPr>
              <a:xfrm>
                <a:off x="0" y="-19050"/>
                <a:ext cx="1075555" cy="88148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59"/>
                  </a:lnSpc>
                </a:pPr>
              </a:p>
            </p:txBody>
          </p:sp>
        </p:grpSp>
        <p:grpSp>
          <p:nvGrpSpPr>
            <p:cNvPr name="Group 27" id="27"/>
            <p:cNvGrpSpPr/>
            <p:nvPr/>
          </p:nvGrpSpPr>
          <p:grpSpPr>
            <a:xfrm rot="0">
              <a:off x="0" y="3928417"/>
              <a:ext cx="4681309" cy="1352329"/>
              <a:chOff x="0" y="0"/>
              <a:chExt cx="1075555" cy="310705"/>
            </a:xfrm>
          </p:grpSpPr>
          <p:sp>
            <p:nvSpPr>
              <p:cNvPr name="Freeform 28" id="28"/>
              <p:cNvSpPr/>
              <p:nvPr/>
            </p:nvSpPr>
            <p:spPr>
              <a:xfrm flipH="false" flipV="false" rot="0">
                <a:off x="0" y="0"/>
                <a:ext cx="1075555" cy="310705"/>
              </a:xfrm>
              <a:custGeom>
                <a:avLst/>
                <a:gdLst/>
                <a:ahLst/>
                <a:cxnLst/>
                <a:rect r="r" b="b" t="t" l="l"/>
                <a:pathLst>
                  <a:path h="310705" w="1075555">
                    <a:moveTo>
                      <a:pt x="81844" y="0"/>
                    </a:moveTo>
                    <a:lnTo>
                      <a:pt x="993712" y="0"/>
                    </a:lnTo>
                    <a:cubicBezTo>
                      <a:pt x="1015418" y="0"/>
                      <a:pt x="1036235" y="8623"/>
                      <a:pt x="1051584" y="23971"/>
                    </a:cubicBezTo>
                    <a:cubicBezTo>
                      <a:pt x="1066932" y="39320"/>
                      <a:pt x="1075555" y="60137"/>
                      <a:pt x="1075555" y="81844"/>
                    </a:cubicBezTo>
                    <a:lnTo>
                      <a:pt x="1075555" y="228861"/>
                    </a:lnTo>
                    <a:cubicBezTo>
                      <a:pt x="1075555" y="250567"/>
                      <a:pt x="1066932" y="271385"/>
                      <a:pt x="1051584" y="286733"/>
                    </a:cubicBezTo>
                    <a:cubicBezTo>
                      <a:pt x="1036235" y="302082"/>
                      <a:pt x="1015418" y="310705"/>
                      <a:pt x="993712" y="310705"/>
                    </a:cubicBezTo>
                    <a:lnTo>
                      <a:pt x="81844" y="310705"/>
                    </a:lnTo>
                    <a:cubicBezTo>
                      <a:pt x="36643" y="310705"/>
                      <a:pt x="0" y="274062"/>
                      <a:pt x="0" y="228861"/>
                    </a:cubicBezTo>
                    <a:lnTo>
                      <a:pt x="0" y="81844"/>
                    </a:lnTo>
                    <a:cubicBezTo>
                      <a:pt x="0" y="60137"/>
                      <a:pt x="8623" y="39320"/>
                      <a:pt x="23971" y="23971"/>
                    </a:cubicBezTo>
                    <a:cubicBezTo>
                      <a:pt x="39320" y="8623"/>
                      <a:pt x="60137" y="0"/>
                      <a:pt x="81844" y="0"/>
                    </a:cubicBezTo>
                    <a:close/>
                  </a:path>
                </a:pathLst>
              </a:custGeom>
              <a:solidFill>
                <a:srgbClr val="FFFFFF">
                  <a:alpha val="98824"/>
                </a:srgbClr>
              </a:solidFill>
            </p:spPr>
          </p:sp>
          <p:sp>
            <p:nvSpPr>
              <p:cNvPr name="TextBox 29" id="29"/>
              <p:cNvSpPr txBox="true"/>
              <p:nvPr/>
            </p:nvSpPr>
            <p:spPr>
              <a:xfrm>
                <a:off x="0" y="-19050"/>
                <a:ext cx="1075555" cy="32975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59"/>
                  </a:lnSpc>
                </a:pPr>
              </a:p>
            </p:txBody>
          </p:sp>
        </p:grpSp>
        <p:sp>
          <p:nvSpPr>
            <p:cNvPr name="TextBox 30" id="30"/>
            <p:cNvSpPr txBox="true"/>
            <p:nvPr/>
          </p:nvSpPr>
          <p:spPr>
            <a:xfrm rot="0">
              <a:off x="299989" y="4218272"/>
              <a:ext cx="4081331" cy="71362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474"/>
                </a:lnSpc>
                <a:spcBef>
                  <a:spcPct val="0"/>
                </a:spcBef>
              </a:pPr>
              <a:r>
                <a:rPr lang="en-US" sz="3242" spc="317">
                  <a:solidFill>
                    <a:srgbClr val="231F20"/>
                  </a:solidFill>
                  <a:latin typeface="Oswald"/>
                </a:rPr>
                <a:t>RESULT</a:t>
              </a:r>
            </a:p>
          </p:txBody>
        </p:sp>
        <p:sp>
          <p:nvSpPr>
            <p:cNvPr name="TextBox 31" id="31"/>
            <p:cNvSpPr txBox="true"/>
            <p:nvPr/>
          </p:nvSpPr>
          <p:spPr>
            <a:xfrm rot="0">
              <a:off x="299989" y="772531"/>
              <a:ext cx="4045900" cy="22829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799"/>
                </a:lnSpc>
              </a:pPr>
              <a:r>
                <a:rPr lang="en-US" sz="1999">
                  <a:solidFill>
                    <a:srgbClr val="100F0D"/>
                  </a:solidFill>
                  <a:latin typeface="Montserrat Light"/>
                </a:rPr>
                <a:t>This integrated approach enables specific recognition like "Your Amazon parcel has arrived".</a:t>
              </a:r>
            </a:p>
          </p:txBody>
        </p:sp>
      </p:grpSp>
      <p:sp>
        <p:nvSpPr>
          <p:cNvPr name="Freeform 32" id="32"/>
          <p:cNvSpPr/>
          <p:nvPr/>
        </p:nvSpPr>
        <p:spPr>
          <a:xfrm flipH="true" flipV="false" rot="-8970905">
            <a:off x="5133023" y="6289292"/>
            <a:ext cx="1776375" cy="501826"/>
          </a:xfrm>
          <a:custGeom>
            <a:avLst/>
            <a:gdLst/>
            <a:ahLst/>
            <a:cxnLst/>
            <a:rect r="r" b="b" t="t" l="l"/>
            <a:pathLst>
              <a:path h="501826" w="1776375">
                <a:moveTo>
                  <a:pt x="1776375" y="0"/>
                </a:moveTo>
                <a:lnTo>
                  <a:pt x="0" y="0"/>
                </a:lnTo>
                <a:lnTo>
                  <a:pt x="0" y="501826"/>
                </a:lnTo>
                <a:lnTo>
                  <a:pt x="1776375" y="501826"/>
                </a:lnTo>
                <a:lnTo>
                  <a:pt x="1776375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887923">
            <a:off x="-8934063" y="7035743"/>
            <a:ext cx="13977230" cy="14342307"/>
          </a:xfrm>
          <a:custGeom>
            <a:avLst/>
            <a:gdLst/>
            <a:ahLst/>
            <a:cxnLst/>
            <a:rect r="r" b="b" t="t" l="l"/>
            <a:pathLst>
              <a:path h="14342307" w="13977230">
                <a:moveTo>
                  <a:pt x="0" y="0"/>
                </a:moveTo>
                <a:lnTo>
                  <a:pt x="13977231" y="0"/>
                </a:lnTo>
                <a:lnTo>
                  <a:pt x="13977231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4" id="34"/>
          <p:cNvSpPr/>
          <p:nvPr/>
        </p:nvSpPr>
        <p:spPr>
          <a:xfrm flipH="false" flipV="false" rot="0">
            <a:off x="1908084" y="7330771"/>
            <a:ext cx="2137867" cy="2137867"/>
          </a:xfrm>
          <a:custGeom>
            <a:avLst/>
            <a:gdLst/>
            <a:ahLst/>
            <a:cxnLst/>
            <a:rect r="r" b="b" t="t" l="l"/>
            <a:pathLst>
              <a:path h="2137867" w="2137867">
                <a:moveTo>
                  <a:pt x="0" y="0"/>
                </a:moveTo>
                <a:lnTo>
                  <a:pt x="2137867" y="0"/>
                </a:lnTo>
                <a:lnTo>
                  <a:pt x="2137867" y="2137866"/>
                </a:lnTo>
                <a:lnTo>
                  <a:pt x="0" y="213786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5" id="35"/>
          <p:cNvSpPr/>
          <p:nvPr/>
        </p:nvSpPr>
        <p:spPr>
          <a:xfrm flipH="false" flipV="false" rot="0">
            <a:off x="7936846" y="2921637"/>
            <a:ext cx="2076275" cy="2057400"/>
          </a:xfrm>
          <a:custGeom>
            <a:avLst/>
            <a:gdLst/>
            <a:ahLst/>
            <a:cxnLst/>
            <a:rect r="r" b="b" t="t" l="l"/>
            <a:pathLst>
              <a:path h="2057400" w="2076275">
                <a:moveTo>
                  <a:pt x="0" y="0"/>
                </a:moveTo>
                <a:lnTo>
                  <a:pt x="2076275" y="0"/>
                </a:lnTo>
                <a:lnTo>
                  <a:pt x="2076275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6" id="36"/>
          <p:cNvSpPr/>
          <p:nvPr/>
        </p:nvSpPr>
        <p:spPr>
          <a:xfrm flipH="false" flipV="false" rot="0">
            <a:off x="14001281" y="7470165"/>
            <a:ext cx="2449724" cy="1439213"/>
          </a:xfrm>
          <a:custGeom>
            <a:avLst/>
            <a:gdLst/>
            <a:ahLst/>
            <a:cxnLst/>
            <a:rect r="r" b="b" t="t" l="l"/>
            <a:pathLst>
              <a:path h="1439213" w="2449724">
                <a:moveTo>
                  <a:pt x="0" y="0"/>
                </a:moveTo>
                <a:lnTo>
                  <a:pt x="2449724" y="0"/>
                </a:lnTo>
                <a:lnTo>
                  <a:pt x="2449724" y="1439212"/>
                </a:lnTo>
                <a:lnTo>
                  <a:pt x="0" y="143921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7" id="37"/>
          <p:cNvSpPr txBox="true"/>
          <p:nvPr/>
        </p:nvSpPr>
        <p:spPr>
          <a:xfrm rot="0">
            <a:off x="376748" y="119514"/>
            <a:ext cx="8904094" cy="14672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2050"/>
              </a:lnSpc>
              <a:spcBef>
                <a:spcPct val="0"/>
              </a:spcBef>
            </a:pPr>
            <a:r>
              <a:rPr lang="en-US" sz="8732" spc="855">
                <a:solidFill>
                  <a:srgbClr val="231F20"/>
                </a:solidFill>
                <a:latin typeface="Oswald Bold"/>
              </a:rPr>
              <a:t>INTEGRATION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2035253">
            <a:off x="15331117" y="4817487"/>
            <a:ext cx="7835077" cy="10939025"/>
          </a:xfrm>
          <a:custGeom>
            <a:avLst/>
            <a:gdLst/>
            <a:ahLst/>
            <a:cxnLst/>
            <a:rect r="r" b="b" t="t" l="l"/>
            <a:pathLst>
              <a:path h="10939025" w="7835077">
                <a:moveTo>
                  <a:pt x="0" y="0"/>
                </a:moveTo>
                <a:lnTo>
                  <a:pt x="7835077" y="0"/>
                </a:lnTo>
                <a:lnTo>
                  <a:pt x="7835077" y="10939026"/>
                </a:lnTo>
                <a:lnTo>
                  <a:pt x="0" y="109390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763998" y="7180334"/>
            <a:ext cx="3204526" cy="19016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45"/>
              </a:lnSpc>
            </a:pPr>
            <a:r>
              <a:rPr lang="en-US" sz="1844" spc="180">
                <a:solidFill>
                  <a:srgbClr val="231F20"/>
                </a:solidFill>
                <a:latin typeface="DM Sans"/>
              </a:rPr>
              <a:t>Current focus is on single-human frames. Future iterations aim to identify multiple individuals per frame.</a:t>
            </a:r>
          </a:p>
          <a:p>
            <a:pPr algn="ctr">
              <a:lnSpc>
                <a:spcPts val="2545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1632734" y="5933435"/>
            <a:ext cx="3467055" cy="11677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07"/>
              </a:lnSpc>
            </a:pPr>
            <a:r>
              <a:rPr lang="en-US" sz="2251" spc="220">
                <a:solidFill>
                  <a:srgbClr val="231F20"/>
                </a:solidFill>
                <a:latin typeface="DM Sans Bold"/>
              </a:rPr>
              <a:t>EXPANDING DETECTION </a:t>
            </a:r>
          </a:p>
          <a:p>
            <a:pPr algn="ctr">
              <a:lnSpc>
                <a:spcPts val="3107"/>
              </a:lnSpc>
            </a:pPr>
            <a:r>
              <a:rPr lang="en-US" sz="2251" spc="220">
                <a:solidFill>
                  <a:srgbClr val="231F20"/>
                </a:solidFill>
                <a:latin typeface="DM Sans Bold"/>
              </a:rPr>
              <a:t>SCOPE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2548815" y="2660626"/>
            <a:ext cx="1634891" cy="2483951"/>
          </a:xfrm>
          <a:custGeom>
            <a:avLst/>
            <a:gdLst/>
            <a:ahLst/>
            <a:cxnLst/>
            <a:rect r="r" b="b" t="t" l="l"/>
            <a:pathLst>
              <a:path h="2483951" w="1634891">
                <a:moveTo>
                  <a:pt x="0" y="0"/>
                </a:moveTo>
                <a:lnTo>
                  <a:pt x="1634891" y="0"/>
                </a:lnTo>
                <a:lnTo>
                  <a:pt x="1634891" y="2483950"/>
                </a:lnTo>
                <a:lnTo>
                  <a:pt x="0" y="248395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7" id="7"/>
          <p:cNvSpPr/>
          <p:nvPr/>
        </p:nvSpPr>
        <p:spPr>
          <a:xfrm>
            <a:off x="1589541" y="5538575"/>
            <a:ext cx="14684751" cy="1062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8" id="8"/>
          <p:cNvGrpSpPr/>
          <p:nvPr/>
        </p:nvGrpSpPr>
        <p:grpSpPr>
          <a:xfrm rot="0">
            <a:off x="3164240" y="5337616"/>
            <a:ext cx="404042" cy="404042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31211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40962" lIns="40962" bIns="40962" rIns="40962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2548815" y="2995034"/>
            <a:ext cx="1634891" cy="9075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71"/>
              </a:lnSpc>
            </a:pPr>
            <a:r>
              <a:rPr lang="en-US" sz="5341" spc="523">
                <a:solidFill>
                  <a:srgbClr val="FFFBFB"/>
                </a:solidFill>
                <a:latin typeface="DM Sans Bold"/>
              </a:rPr>
              <a:t>01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6377190" y="2660626"/>
            <a:ext cx="1634891" cy="2483951"/>
          </a:xfrm>
          <a:custGeom>
            <a:avLst/>
            <a:gdLst/>
            <a:ahLst/>
            <a:cxnLst/>
            <a:rect r="r" b="b" t="t" l="l"/>
            <a:pathLst>
              <a:path h="2483951" w="1634891">
                <a:moveTo>
                  <a:pt x="0" y="0"/>
                </a:moveTo>
                <a:lnTo>
                  <a:pt x="1634892" y="0"/>
                </a:lnTo>
                <a:lnTo>
                  <a:pt x="1634892" y="2483950"/>
                </a:lnTo>
                <a:lnTo>
                  <a:pt x="0" y="248395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6992615" y="5337616"/>
            <a:ext cx="404042" cy="404042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31211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40962" lIns="40962" bIns="40962" rIns="40962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6377190" y="2995034"/>
            <a:ext cx="1634891" cy="9075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71"/>
              </a:lnSpc>
            </a:pPr>
            <a:r>
              <a:rPr lang="en-US" sz="5341" spc="523">
                <a:solidFill>
                  <a:srgbClr val="FFFBFB"/>
                </a:solidFill>
                <a:latin typeface="DM Sans Bold"/>
              </a:rPr>
              <a:t>02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10455221" y="2660626"/>
            <a:ext cx="1634891" cy="3081032"/>
            <a:chOff x="0" y="0"/>
            <a:chExt cx="2179855" cy="4108043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2179855" cy="3311934"/>
            </a:xfrm>
            <a:custGeom>
              <a:avLst/>
              <a:gdLst/>
              <a:ahLst/>
              <a:cxnLst/>
              <a:rect r="r" b="b" t="t" l="l"/>
              <a:pathLst>
                <a:path h="3311934" w="2179855">
                  <a:moveTo>
                    <a:pt x="0" y="0"/>
                  </a:moveTo>
                  <a:lnTo>
                    <a:pt x="2179855" y="0"/>
                  </a:lnTo>
                  <a:lnTo>
                    <a:pt x="2179855" y="3311934"/>
                  </a:lnTo>
                  <a:lnTo>
                    <a:pt x="0" y="33119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19" id="19"/>
            <p:cNvGrpSpPr/>
            <p:nvPr/>
          </p:nvGrpSpPr>
          <p:grpSpPr>
            <a:xfrm rot="0">
              <a:off x="820566" y="3569320"/>
              <a:ext cx="538723" cy="538723"/>
              <a:chOff x="0" y="0"/>
              <a:chExt cx="812800" cy="812800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31211"/>
              </a:solidFill>
            </p:spPr>
          </p:sp>
          <p:sp>
            <p:nvSpPr>
              <p:cNvPr name="TextBox 21" id="21"/>
              <p:cNvSpPr txBox="true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anchor="ctr" rtlCol="false" tIns="40962" lIns="40962" bIns="40962" rIns="40962"/>
              <a:lstStyle/>
              <a:p>
                <a:pPr algn="ctr">
                  <a:lnSpc>
                    <a:spcPts val="2859"/>
                  </a:lnSpc>
                </a:pPr>
              </a:p>
            </p:txBody>
          </p:sp>
        </p:grpSp>
        <p:sp>
          <p:nvSpPr>
            <p:cNvPr name="TextBox 22" id="22"/>
            <p:cNvSpPr txBox="true"/>
            <p:nvPr/>
          </p:nvSpPr>
          <p:spPr>
            <a:xfrm rot="0">
              <a:off x="0" y="477627"/>
              <a:ext cx="2179855" cy="11783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371"/>
                </a:lnSpc>
              </a:pPr>
              <a:r>
                <a:rPr lang="en-US" sz="5341" spc="523">
                  <a:solidFill>
                    <a:srgbClr val="FFFBFB"/>
                  </a:solidFill>
                  <a:latin typeface="DM Sans Bold"/>
                </a:rPr>
                <a:t>03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4262392" y="2660626"/>
            <a:ext cx="1634891" cy="3081032"/>
            <a:chOff x="0" y="0"/>
            <a:chExt cx="2179855" cy="4108043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2179855" cy="3311934"/>
            </a:xfrm>
            <a:custGeom>
              <a:avLst/>
              <a:gdLst/>
              <a:ahLst/>
              <a:cxnLst/>
              <a:rect r="r" b="b" t="t" l="l"/>
              <a:pathLst>
                <a:path h="3311934" w="2179855">
                  <a:moveTo>
                    <a:pt x="0" y="0"/>
                  </a:moveTo>
                  <a:lnTo>
                    <a:pt x="2179855" y="0"/>
                  </a:lnTo>
                  <a:lnTo>
                    <a:pt x="2179855" y="3311934"/>
                  </a:lnTo>
                  <a:lnTo>
                    <a:pt x="0" y="33119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25" id="25"/>
            <p:cNvGrpSpPr/>
            <p:nvPr/>
          </p:nvGrpSpPr>
          <p:grpSpPr>
            <a:xfrm rot="0">
              <a:off x="820566" y="3569320"/>
              <a:ext cx="538723" cy="538723"/>
              <a:chOff x="0" y="0"/>
              <a:chExt cx="812800" cy="812800"/>
            </a:xfrm>
          </p:grpSpPr>
          <p:sp>
            <p:nvSpPr>
              <p:cNvPr name="Freeform 26" id="2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31211"/>
              </a:solidFill>
            </p:spPr>
          </p:sp>
          <p:sp>
            <p:nvSpPr>
              <p:cNvPr name="TextBox 27" id="27"/>
              <p:cNvSpPr txBox="true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anchor="ctr" rtlCol="false" tIns="40962" lIns="40962" bIns="40962" rIns="40962"/>
              <a:lstStyle/>
              <a:p>
                <a:pPr algn="ctr">
                  <a:lnSpc>
                    <a:spcPts val="2859"/>
                  </a:lnSpc>
                </a:pPr>
              </a:p>
            </p:txBody>
          </p:sp>
        </p:grpSp>
        <p:sp>
          <p:nvSpPr>
            <p:cNvPr name="TextBox 28" id="28"/>
            <p:cNvSpPr txBox="true"/>
            <p:nvPr/>
          </p:nvSpPr>
          <p:spPr>
            <a:xfrm rot="0">
              <a:off x="0" y="477627"/>
              <a:ext cx="2179855" cy="11783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371"/>
                </a:lnSpc>
              </a:pPr>
              <a:r>
                <a:rPr lang="en-US" sz="5341" spc="523">
                  <a:solidFill>
                    <a:srgbClr val="FFFBFB"/>
                  </a:solidFill>
                  <a:latin typeface="DM Sans Bold"/>
                </a:rPr>
                <a:t>04</a:t>
              </a:r>
            </a:p>
          </p:txBody>
        </p:sp>
      </p:grpSp>
      <p:sp>
        <p:nvSpPr>
          <p:cNvPr name="TextBox 29" id="29"/>
          <p:cNvSpPr txBox="true"/>
          <p:nvPr/>
        </p:nvSpPr>
        <p:spPr>
          <a:xfrm rot="0">
            <a:off x="5677050" y="7237484"/>
            <a:ext cx="3204526" cy="1582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45"/>
              </a:lnSpc>
            </a:pPr>
            <a:r>
              <a:rPr lang="en-US" sz="1844" spc="180">
                <a:solidFill>
                  <a:srgbClr val="231F20"/>
                </a:solidFill>
                <a:latin typeface="DM Sans"/>
              </a:rPr>
              <a:t>Refining the model to activate only when a person approaches the camera, reducing false triggers.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5839720" y="5933435"/>
            <a:ext cx="2709833" cy="11665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3107"/>
              </a:lnSpc>
              <a:spcBef>
                <a:spcPct val="0"/>
              </a:spcBef>
            </a:pPr>
            <a:r>
              <a:rPr lang="en-US" sz="2251" spc="220" strike="noStrike" u="none">
                <a:solidFill>
                  <a:srgbClr val="231F20"/>
                </a:solidFill>
                <a:latin typeface="DM Sans Bold"/>
              </a:rPr>
              <a:t>DIRECTIONAL MOTION ACTIVATION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9670403" y="7237484"/>
            <a:ext cx="3204526" cy="31784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45"/>
              </a:lnSpc>
            </a:pPr>
            <a:r>
              <a:rPr lang="en-US" sz="1844" spc="180">
                <a:solidFill>
                  <a:srgbClr val="231F20"/>
                </a:solidFill>
                <a:latin typeface="DM Sans"/>
              </a:rPr>
              <a:t>Differentiating between a delivery person and potential thief by analyzing both approaching and departing motions.</a:t>
            </a:r>
          </a:p>
          <a:p>
            <a:pPr algn="ctr">
              <a:lnSpc>
                <a:spcPts val="2545"/>
              </a:lnSpc>
            </a:pPr>
          </a:p>
          <a:p>
            <a:pPr algn="ctr">
              <a:lnSpc>
                <a:spcPts val="2545"/>
              </a:lnSpc>
            </a:pPr>
          </a:p>
          <a:p>
            <a:pPr algn="ctr">
              <a:lnSpc>
                <a:spcPts val="2545"/>
              </a:lnSpc>
            </a:pPr>
          </a:p>
          <a:p>
            <a:pPr algn="ctr">
              <a:lnSpc>
                <a:spcPts val="2545"/>
              </a:lnSpc>
            </a:pPr>
          </a:p>
        </p:txBody>
      </p:sp>
      <p:sp>
        <p:nvSpPr>
          <p:cNvPr name="TextBox 32" id="32"/>
          <p:cNvSpPr txBox="true"/>
          <p:nvPr/>
        </p:nvSpPr>
        <p:spPr>
          <a:xfrm rot="0">
            <a:off x="9917750" y="5882812"/>
            <a:ext cx="2779813" cy="11665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3107"/>
              </a:lnSpc>
              <a:spcBef>
                <a:spcPct val="0"/>
              </a:spcBef>
            </a:pPr>
            <a:r>
              <a:rPr lang="en-US" sz="2251" spc="220" strike="noStrike" u="none">
                <a:solidFill>
                  <a:srgbClr val="231F20"/>
                </a:solidFill>
                <a:latin typeface="DM Sans Bold"/>
              </a:rPr>
              <a:t>COMPREHENSIVE MOTION ANALYSIS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3477575" y="7237484"/>
            <a:ext cx="3204526" cy="1582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45"/>
              </a:lnSpc>
            </a:pPr>
            <a:r>
              <a:rPr lang="en-US" sz="1844" spc="180">
                <a:solidFill>
                  <a:srgbClr val="231F20"/>
                </a:solidFill>
                <a:latin typeface="DM Sans"/>
              </a:rPr>
              <a:t>Incorporating capabilities to identify distinct motion patterns, such as armed individuals.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3724921" y="5933435"/>
            <a:ext cx="2709833" cy="11665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3107"/>
              </a:lnSpc>
              <a:spcBef>
                <a:spcPct val="0"/>
              </a:spcBef>
            </a:pPr>
            <a:r>
              <a:rPr lang="en-US" sz="2251" spc="220" strike="noStrike" u="none">
                <a:solidFill>
                  <a:srgbClr val="231F20"/>
                </a:solidFill>
                <a:latin typeface="DM Sans Bold"/>
              </a:rPr>
              <a:t>DIVERSE MOTION DETECTION</a:t>
            </a:r>
          </a:p>
        </p:txBody>
      </p:sp>
      <p:sp>
        <p:nvSpPr>
          <p:cNvPr name="Freeform 35" id="35"/>
          <p:cNvSpPr/>
          <p:nvPr/>
        </p:nvSpPr>
        <p:spPr>
          <a:xfrm flipH="false" flipV="false" rot="-10799999">
            <a:off x="-4811525" y="-8628401"/>
            <a:ext cx="7835077" cy="10939025"/>
          </a:xfrm>
          <a:custGeom>
            <a:avLst/>
            <a:gdLst/>
            <a:ahLst/>
            <a:cxnLst/>
            <a:rect r="r" b="b" t="t" l="l"/>
            <a:pathLst>
              <a:path h="10939025" w="7835077">
                <a:moveTo>
                  <a:pt x="0" y="0"/>
                </a:moveTo>
                <a:lnTo>
                  <a:pt x="7835077" y="0"/>
                </a:lnTo>
                <a:lnTo>
                  <a:pt x="7835077" y="10939025"/>
                </a:lnTo>
                <a:lnTo>
                  <a:pt x="0" y="109390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6" id="36"/>
          <p:cNvSpPr txBox="true"/>
          <p:nvPr/>
        </p:nvSpPr>
        <p:spPr>
          <a:xfrm rot="0">
            <a:off x="3428555" y="714674"/>
            <a:ext cx="10906040" cy="9380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70"/>
              </a:lnSpc>
            </a:pPr>
            <a:r>
              <a:rPr lang="en-US" sz="5630" spc="551">
                <a:solidFill>
                  <a:srgbClr val="000000"/>
                </a:solidFill>
                <a:latin typeface="Oswald Bold"/>
              </a:rPr>
              <a:t>FUTURE SCOPE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887923">
            <a:off x="-2683214" y="7543802"/>
            <a:ext cx="13977230" cy="14342307"/>
          </a:xfrm>
          <a:custGeom>
            <a:avLst/>
            <a:gdLst/>
            <a:ahLst/>
            <a:cxnLst/>
            <a:rect r="r" b="b" t="t" l="l"/>
            <a:pathLst>
              <a:path h="14342307" w="13977230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6333169" y="8069439"/>
            <a:ext cx="2094695" cy="2377721"/>
            <a:chOff x="0" y="0"/>
            <a:chExt cx="551689" cy="62623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51689" cy="626231"/>
            </a:xfrm>
            <a:custGeom>
              <a:avLst/>
              <a:gdLst/>
              <a:ahLst/>
              <a:cxnLst/>
              <a:rect r="r" b="b" t="t" l="l"/>
              <a:pathLst>
                <a:path h="626231" w="551689">
                  <a:moveTo>
                    <a:pt x="0" y="0"/>
                  </a:moveTo>
                  <a:lnTo>
                    <a:pt x="551689" y="0"/>
                  </a:lnTo>
                  <a:lnTo>
                    <a:pt x="551689" y="626231"/>
                  </a:lnTo>
                  <a:lnTo>
                    <a:pt x="0" y="626231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551689" cy="6452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-224419" y="-1349021"/>
            <a:ext cx="2094695" cy="2377721"/>
            <a:chOff x="0" y="0"/>
            <a:chExt cx="551689" cy="62623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51689" cy="626231"/>
            </a:xfrm>
            <a:custGeom>
              <a:avLst/>
              <a:gdLst/>
              <a:ahLst/>
              <a:cxnLst/>
              <a:rect r="r" b="b" t="t" l="l"/>
              <a:pathLst>
                <a:path h="626231" w="551689">
                  <a:moveTo>
                    <a:pt x="0" y="0"/>
                  </a:moveTo>
                  <a:lnTo>
                    <a:pt x="551689" y="0"/>
                  </a:lnTo>
                  <a:lnTo>
                    <a:pt x="551689" y="626231"/>
                  </a:lnTo>
                  <a:lnTo>
                    <a:pt x="0" y="626231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19050"/>
              <a:ext cx="551689" cy="6452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6236631" y="2769845"/>
            <a:ext cx="3394043" cy="4532946"/>
          </a:xfrm>
          <a:custGeom>
            <a:avLst/>
            <a:gdLst/>
            <a:ahLst/>
            <a:cxnLst/>
            <a:rect r="r" b="b" t="t" l="l"/>
            <a:pathLst>
              <a:path h="4532946" w="3394043">
                <a:moveTo>
                  <a:pt x="0" y="0"/>
                </a:moveTo>
                <a:lnTo>
                  <a:pt x="3394043" y="0"/>
                </a:lnTo>
                <a:lnTo>
                  <a:pt x="3394043" y="4532946"/>
                </a:lnTo>
                <a:lnTo>
                  <a:pt x="0" y="453294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4283388" y="2717742"/>
            <a:ext cx="1188421" cy="1831863"/>
          </a:xfrm>
          <a:custGeom>
            <a:avLst/>
            <a:gdLst/>
            <a:ahLst/>
            <a:cxnLst/>
            <a:rect r="r" b="b" t="t" l="l"/>
            <a:pathLst>
              <a:path h="1831863" w="1188421">
                <a:moveTo>
                  <a:pt x="0" y="0"/>
                </a:moveTo>
                <a:lnTo>
                  <a:pt x="1188421" y="0"/>
                </a:lnTo>
                <a:lnTo>
                  <a:pt x="1188421" y="1831863"/>
                </a:lnTo>
                <a:lnTo>
                  <a:pt x="0" y="183186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2069791" y="1052367"/>
            <a:ext cx="10532516" cy="11917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9704"/>
              </a:lnSpc>
              <a:spcBef>
                <a:spcPct val="0"/>
              </a:spcBef>
            </a:pPr>
            <a:r>
              <a:rPr lang="en-US" sz="7032" spc="689">
                <a:solidFill>
                  <a:srgbClr val="231F20"/>
                </a:solidFill>
                <a:latin typeface="Oswald Bold"/>
              </a:rPr>
              <a:t>ANY QUESTIONS?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1475581" y="3204455"/>
            <a:ext cx="1188421" cy="1831863"/>
          </a:xfrm>
          <a:custGeom>
            <a:avLst/>
            <a:gdLst/>
            <a:ahLst/>
            <a:cxnLst/>
            <a:rect r="r" b="b" t="t" l="l"/>
            <a:pathLst>
              <a:path h="1831863" w="1188421">
                <a:moveTo>
                  <a:pt x="0" y="0"/>
                </a:moveTo>
                <a:lnTo>
                  <a:pt x="1188421" y="0"/>
                </a:lnTo>
                <a:lnTo>
                  <a:pt x="1188421" y="1831863"/>
                </a:lnTo>
                <a:lnTo>
                  <a:pt x="0" y="183186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2780877" y="6494400"/>
            <a:ext cx="1188421" cy="1831863"/>
          </a:xfrm>
          <a:custGeom>
            <a:avLst/>
            <a:gdLst/>
            <a:ahLst/>
            <a:cxnLst/>
            <a:rect r="r" b="b" t="t" l="l"/>
            <a:pathLst>
              <a:path h="1831863" w="1188421">
                <a:moveTo>
                  <a:pt x="0" y="0"/>
                </a:moveTo>
                <a:lnTo>
                  <a:pt x="1188421" y="0"/>
                </a:lnTo>
                <a:lnTo>
                  <a:pt x="1188421" y="1831863"/>
                </a:lnTo>
                <a:lnTo>
                  <a:pt x="0" y="183186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3264997" y="5996615"/>
            <a:ext cx="1188421" cy="1831863"/>
          </a:xfrm>
          <a:custGeom>
            <a:avLst/>
            <a:gdLst/>
            <a:ahLst/>
            <a:cxnLst/>
            <a:rect r="r" b="b" t="t" l="l"/>
            <a:pathLst>
              <a:path h="1831863" w="1188421">
                <a:moveTo>
                  <a:pt x="0" y="0"/>
                </a:moveTo>
                <a:lnTo>
                  <a:pt x="1188421" y="0"/>
                </a:lnTo>
                <a:lnTo>
                  <a:pt x="1188421" y="1831863"/>
                </a:lnTo>
                <a:lnTo>
                  <a:pt x="0" y="183186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6331498" y="6912546"/>
            <a:ext cx="1188421" cy="1831863"/>
          </a:xfrm>
          <a:custGeom>
            <a:avLst/>
            <a:gdLst/>
            <a:ahLst/>
            <a:cxnLst/>
            <a:rect r="r" b="b" t="t" l="l"/>
            <a:pathLst>
              <a:path h="1831863" w="1188421">
                <a:moveTo>
                  <a:pt x="0" y="0"/>
                </a:moveTo>
                <a:lnTo>
                  <a:pt x="1188422" y="0"/>
                </a:lnTo>
                <a:lnTo>
                  <a:pt x="1188422" y="1831863"/>
                </a:lnTo>
                <a:lnTo>
                  <a:pt x="0" y="183186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1148757" y="3524128"/>
            <a:ext cx="1188421" cy="1831863"/>
          </a:xfrm>
          <a:custGeom>
            <a:avLst/>
            <a:gdLst/>
            <a:ahLst/>
            <a:cxnLst/>
            <a:rect r="r" b="b" t="t" l="l"/>
            <a:pathLst>
              <a:path h="1831863" w="1188421">
                <a:moveTo>
                  <a:pt x="0" y="0"/>
                </a:moveTo>
                <a:lnTo>
                  <a:pt x="1188421" y="0"/>
                </a:lnTo>
                <a:lnTo>
                  <a:pt x="1188421" y="1831863"/>
                </a:lnTo>
                <a:lnTo>
                  <a:pt x="0" y="183186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9345301" y="7828478"/>
            <a:ext cx="1188421" cy="1831863"/>
          </a:xfrm>
          <a:custGeom>
            <a:avLst/>
            <a:gdLst/>
            <a:ahLst/>
            <a:cxnLst/>
            <a:rect r="r" b="b" t="t" l="l"/>
            <a:pathLst>
              <a:path h="1831863" w="1188421">
                <a:moveTo>
                  <a:pt x="0" y="0"/>
                </a:moveTo>
                <a:lnTo>
                  <a:pt x="1188421" y="0"/>
                </a:lnTo>
                <a:lnTo>
                  <a:pt x="1188421" y="1831863"/>
                </a:lnTo>
                <a:lnTo>
                  <a:pt x="0" y="183186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580377">
            <a:off x="9906792" y="-9082529"/>
            <a:ext cx="24036383" cy="24664199"/>
          </a:xfrm>
          <a:custGeom>
            <a:avLst/>
            <a:gdLst/>
            <a:ahLst/>
            <a:cxnLst/>
            <a:rect r="r" b="b" t="t" l="l"/>
            <a:pathLst>
              <a:path h="24664199" w="24036383">
                <a:moveTo>
                  <a:pt x="0" y="0"/>
                </a:moveTo>
                <a:lnTo>
                  <a:pt x="24036383" y="0"/>
                </a:lnTo>
                <a:lnTo>
                  <a:pt x="24036383" y="24664199"/>
                </a:lnTo>
                <a:lnTo>
                  <a:pt x="0" y="2466419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-4254153" y="7476061"/>
            <a:ext cx="11881594" cy="3564478"/>
          </a:xfrm>
          <a:custGeom>
            <a:avLst/>
            <a:gdLst/>
            <a:ahLst/>
            <a:cxnLst/>
            <a:rect r="r" b="b" t="t" l="l"/>
            <a:pathLst>
              <a:path h="3564478" w="11881594">
                <a:moveTo>
                  <a:pt x="11881594" y="0"/>
                </a:moveTo>
                <a:lnTo>
                  <a:pt x="0" y="0"/>
                </a:lnTo>
                <a:lnTo>
                  <a:pt x="0" y="3564478"/>
                </a:lnTo>
                <a:lnTo>
                  <a:pt x="11881594" y="3564478"/>
                </a:lnTo>
                <a:lnTo>
                  <a:pt x="11881594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458040" y="3549362"/>
            <a:ext cx="8097687" cy="15941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13015"/>
              </a:lnSpc>
              <a:spcBef>
                <a:spcPct val="0"/>
              </a:spcBef>
            </a:pPr>
            <a:r>
              <a:rPr lang="en-US" sz="9431" spc="924">
                <a:solidFill>
                  <a:srgbClr val="231F20"/>
                </a:solidFill>
                <a:latin typeface="Oswald Bold"/>
              </a:rPr>
              <a:t>THANK YOU...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7659121">
            <a:off x="-4012602" y="5585714"/>
            <a:ext cx="7629294" cy="7828566"/>
          </a:xfrm>
          <a:custGeom>
            <a:avLst/>
            <a:gdLst/>
            <a:ahLst/>
            <a:cxnLst/>
            <a:rect r="r" b="b" t="t" l="l"/>
            <a:pathLst>
              <a:path h="7828566" w="7629294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019320" y="2901697"/>
            <a:ext cx="1400485" cy="5415668"/>
            <a:chOff x="0" y="0"/>
            <a:chExt cx="368852" cy="142634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68852" cy="1426349"/>
            </a:xfrm>
            <a:custGeom>
              <a:avLst/>
              <a:gdLst/>
              <a:ahLst/>
              <a:cxnLst/>
              <a:rect r="r" b="b" t="t" l="l"/>
              <a:pathLst>
                <a:path h="1426349" w="368852">
                  <a:moveTo>
                    <a:pt x="0" y="0"/>
                  </a:moveTo>
                  <a:lnTo>
                    <a:pt x="368852" y="0"/>
                  </a:lnTo>
                  <a:lnTo>
                    <a:pt x="368852" y="1426349"/>
                  </a:lnTo>
                  <a:lnTo>
                    <a:pt x="0" y="1426349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368852" cy="14453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4980992" y="1036994"/>
            <a:ext cx="7416941" cy="16837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774"/>
              </a:lnSpc>
            </a:pPr>
            <a:r>
              <a:rPr lang="en-US" sz="9981" spc="978">
                <a:solidFill>
                  <a:srgbClr val="231F20"/>
                </a:solidFill>
                <a:latin typeface="Oswald Bold"/>
              </a:rPr>
              <a:t>CONTENT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2016048">
            <a:off x="12243487" y="-1005305"/>
            <a:ext cx="10749463" cy="2687366"/>
          </a:xfrm>
          <a:custGeom>
            <a:avLst/>
            <a:gdLst/>
            <a:ahLst/>
            <a:cxnLst/>
            <a:rect r="r" b="b" t="t" l="l"/>
            <a:pathLst>
              <a:path h="2687366" w="10749463">
                <a:moveTo>
                  <a:pt x="0" y="0"/>
                </a:moveTo>
                <a:lnTo>
                  <a:pt x="10749463" y="0"/>
                </a:lnTo>
                <a:lnTo>
                  <a:pt x="10749463" y="2687365"/>
                </a:lnTo>
                <a:lnTo>
                  <a:pt x="0" y="26873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5231353" y="3231729"/>
            <a:ext cx="937219" cy="65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>
                <a:solidFill>
                  <a:srgbClr val="363636"/>
                </a:solidFill>
                <a:latin typeface="Oswald Bold Italics"/>
              </a:rPr>
              <a:t>01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231353" y="4022304"/>
            <a:ext cx="937219" cy="65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>
                <a:solidFill>
                  <a:srgbClr val="363636"/>
                </a:solidFill>
                <a:latin typeface="Oswald Bold Italics"/>
              </a:rPr>
              <a:t>02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231353" y="4810125"/>
            <a:ext cx="937219" cy="65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>
                <a:solidFill>
                  <a:srgbClr val="363636"/>
                </a:solidFill>
                <a:latin typeface="Oswald Bold Italics"/>
              </a:rPr>
              <a:t>03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231353" y="5600006"/>
            <a:ext cx="937219" cy="65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>
                <a:solidFill>
                  <a:srgbClr val="363636"/>
                </a:solidFill>
                <a:latin typeface="Oswald Bold Italics"/>
              </a:rPr>
              <a:t>04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250954" y="6390581"/>
            <a:ext cx="937219" cy="65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>
                <a:solidFill>
                  <a:srgbClr val="363636"/>
                </a:solidFill>
                <a:latin typeface="Oswald Bold Italics"/>
              </a:rPr>
              <a:t>05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231353" y="7181156"/>
            <a:ext cx="937219" cy="65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>
                <a:solidFill>
                  <a:srgbClr val="363636"/>
                </a:solidFill>
                <a:latin typeface="Oswald Bold Italics"/>
              </a:rPr>
              <a:t>06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607430" y="3336780"/>
            <a:ext cx="5790503" cy="418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DM Sans"/>
              </a:rPr>
              <a:t>PROBLEM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607430" y="4127355"/>
            <a:ext cx="6076629" cy="418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DM Sans"/>
              </a:rPr>
              <a:t>OVERVIEW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607430" y="4915176"/>
            <a:ext cx="5790503" cy="418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231F20"/>
                </a:solidFill>
                <a:latin typeface="DM Sans"/>
              </a:rPr>
              <a:t>DELIVERY CLASSIFICATION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607430" y="5705057"/>
            <a:ext cx="6076629" cy="418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231F20"/>
                </a:solidFill>
                <a:latin typeface="DM Sans"/>
              </a:rPr>
              <a:t>LOGO DETECTION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6607430" y="6495632"/>
            <a:ext cx="6076629" cy="418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231F20"/>
                </a:solidFill>
                <a:latin typeface="DM Sans"/>
              </a:rPr>
              <a:t>INTEGRATION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6607430" y="7286207"/>
            <a:ext cx="5790503" cy="418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231F20"/>
                </a:solidFill>
                <a:latin typeface="DM Sans"/>
              </a:rPr>
              <a:t>FUTURE SCOPE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3662994" y="337474"/>
            <a:ext cx="4296549" cy="9570246"/>
            <a:chOff x="0" y="0"/>
            <a:chExt cx="1131601" cy="252055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131601" cy="2520559"/>
            </a:xfrm>
            <a:custGeom>
              <a:avLst/>
              <a:gdLst/>
              <a:ahLst/>
              <a:cxnLst/>
              <a:rect r="r" b="b" t="t" l="l"/>
              <a:pathLst>
                <a:path h="2520559" w="1131601">
                  <a:moveTo>
                    <a:pt x="0" y="0"/>
                  </a:moveTo>
                  <a:lnTo>
                    <a:pt x="1131601" y="0"/>
                  </a:lnTo>
                  <a:lnTo>
                    <a:pt x="1131601" y="2520559"/>
                  </a:lnTo>
                  <a:lnTo>
                    <a:pt x="0" y="2520559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1131601" cy="25396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1317305" y="5942135"/>
            <a:ext cx="5548242" cy="3572941"/>
          </a:xfrm>
          <a:custGeom>
            <a:avLst/>
            <a:gdLst/>
            <a:ahLst/>
            <a:cxnLst/>
            <a:rect r="r" b="b" t="t" l="l"/>
            <a:pathLst>
              <a:path h="3572941" w="5548242">
                <a:moveTo>
                  <a:pt x="0" y="0"/>
                </a:moveTo>
                <a:lnTo>
                  <a:pt x="5548242" y="0"/>
                </a:lnTo>
                <a:lnTo>
                  <a:pt x="5548242" y="3572941"/>
                </a:lnTo>
                <a:lnTo>
                  <a:pt x="0" y="35729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6733" t="0" r="-16733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317305" y="1227230"/>
            <a:ext cx="5548242" cy="4118074"/>
          </a:xfrm>
          <a:custGeom>
            <a:avLst/>
            <a:gdLst/>
            <a:ahLst/>
            <a:cxnLst/>
            <a:rect r="r" b="b" t="t" l="l"/>
            <a:pathLst>
              <a:path h="4118074" w="5548242">
                <a:moveTo>
                  <a:pt x="0" y="0"/>
                </a:moveTo>
                <a:lnTo>
                  <a:pt x="5548242" y="0"/>
                </a:lnTo>
                <a:lnTo>
                  <a:pt x="5548242" y="4118074"/>
                </a:lnTo>
                <a:lnTo>
                  <a:pt x="0" y="411807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142191" y="4828880"/>
            <a:ext cx="9752965" cy="1032847"/>
          </a:xfrm>
          <a:custGeom>
            <a:avLst/>
            <a:gdLst/>
            <a:ahLst/>
            <a:cxnLst/>
            <a:rect r="r" b="b" t="t" l="l"/>
            <a:pathLst>
              <a:path h="1032847" w="9752965">
                <a:moveTo>
                  <a:pt x="0" y="0"/>
                </a:moveTo>
                <a:lnTo>
                  <a:pt x="9752965" y="0"/>
                </a:lnTo>
                <a:lnTo>
                  <a:pt x="9752965" y="1032847"/>
                </a:lnTo>
                <a:lnTo>
                  <a:pt x="0" y="103284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86495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142191" y="7210022"/>
            <a:ext cx="9752965" cy="1032847"/>
          </a:xfrm>
          <a:custGeom>
            <a:avLst/>
            <a:gdLst/>
            <a:ahLst/>
            <a:cxnLst/>
            <a:rect r="r" b="b" t="t" l="l"/>
            <a:pathLst>
              <a:path h="1032847" w="9752965">
                <a:moveTo>
                  <a:pt x="0" y="0"/>
                </a:moveTo>
                <a:lnTo>
                  <a:pt x="9752965" y="0"/>
                </a:lnTo>
                <a:lnTo>
                  <a:pt x="9752965" y="1032847"/>
                </a:lnTo>
                <a:lnTo>
                  <a:pt x="0" y="103284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86495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-2779578" y="7341318"/>
            <a:ext cx="7616557" cy="7815497"/>
          </a:xfrm>
          <a:custGeom>
            <a:avLst/>
            <a:gdLst/>
            <a:ahLst/>
            <a:cxnLst/>
            <a:rect r="r" b="b" t="t" l="l"/>
            <a:pathLst>
              <a:path h="7815497" w="761655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457428" y="5408763"/>
            <a:ext cx="10294807" cy="1869095"/>
            <a:chOff x="0" y="0"/>
            <a:chExt cx="13726409" cy="2492127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0" y="0"/>
              <a:ext cx="13726409" cy="2492127"/>
              <a:chOff x="0" y="0"/>
              <a:chExt cx="3682024" cy="668498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3682024" cy="668498"/>
              </a:xfrm>
              <a:custGeom>
                <a:avLst/>
                <a:gdLst/>
                <a:ahLst/>
                <a:cxnLst/>
                <a:rect r="r" b="b" t="t" l="l"/>
                <a:pathLst>
                  <a:path h="668498" w="3682024">
                    <a:moveTo>
                      <a:pt x="0" y="0"/>
                    </a:moveTo>
                    <a:lnTo>
                      <a:pt x="3682024" y="0"/>
                    </a:lnTo>
                    <a:lnTo>
                      <a:pt x="3682024" y="668498"/>
                    </a:lnTo>
                    <a:lnTo>
                      <a:pt x="0" y="668498"/>
                    </a:lnTo>
                    <a:close/>
                  </a:path>
                </a:pathLst>
              </a:custGeom>
              <a:solidFill>
                <a:srgbClr val="EFEFEF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19050"/>
                <a:ext cx="3682024" cy="687548"/>
              </a:xfrm>
              <a:prstGeom prst="rect">
                <a:avLst/>
              </a:prstGeom>
            </p:spPr>
            <p:txBody>
              <a:bodyPr anchor="ctr" rtlCol="false" tIns="54420" lIns="54420" bIns="54420" rIns="54420"/>
              <a:lstStyle/>
              <a:p>
                <a:pPr algn="ctr">
                  <a:lnSpc>
                    <a:spcPts val="2859"/>
                  </a:lnSpc>
                </a:pPr>
              </a:p>
            </p:txBody>
          </p:sp>
        </p:grpSp>
        <p:sp>
          <p:nvSpPr>
            <p:cNvPr name="TextBox 15" id="15"/>
            <p:cNvSpPr txBox="true"/>
            <p:nvPr/>
          </p:nvSpPr>
          <p:spPr>
            <a:xfrm rot="0">
              <a:off x="2523459" y="693224"/>
              <a:ext cx="10187179" cy="160422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511234" indent="-255617" lvl="1">
                <a:lnSpc>
                  <a:spcPts val="3267"/>
                </a:lnSpc>
                <a:buFont typeface="Arial"/>
                <a:buChar char="•"/>
              </a:pPr>
              <a:r>
                <a:rPr lang="en-US" sz="2367" spc="232">
                  <a:solidFill>
                    <a:srgbClr val="231F20"/>
                  </a:solidFill>
                  <a:latin typeface="DM Sans"/>
                </a:rPr>
                <a:t>High incidence of delivery parcel theft in Boston areas such as Dorchester and Roxbury.</a:t>
              </a:r>
            </a:p>
          </p:txBody>
        </p:sp>
        <p:sp>
          <p:nvSpPr>
            <p:cNvPr name="Freeform 16" id="16"/>
            <p:cNvSpPr/>
            <p:nvPr/>
          </p:nvSpPr>
          <p:spPr>
            <a:xfrm flipH="false" flipV="false" rot="0">
              <a:off x="374163" y="459791"/>
              <a:ext cx="1563687" cy="1683646"/>
            </a:xfrm>
            <a:custGeom>
              <a:avLst/>
              <a:gdLst/>
              <a:ahLst/>
              <a:cxnLst/>
              <a:rect r="r" b="b" t="t" l="l"/>
              <a:pathLst>
                <a:path h="1683646" w="1563687">
                  <a:moveTo>
                    <a:pt x="0" y="0"/>
                  </a:moveTo>
                  <a:lnTo>
                    <a:pt x="1563687" y="0"/>
                  </a:lnTo>
                  <a:lnTo>
                    <a:pt x="1563687" y="1683647"/>
                  </a:lnTo>
                  <a:lnTo>
                    <a:pt x="0" y="16836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1457428" y="2741006"/>
            <a:ext cx="10294807" cy="2087874"/>
            <a:chOff x="0" y="0"/>
            <a:chExt cx="13726409" cy="2783832"/>
          </a:xfrm>
        </p:grpSpPr>
        <p:grpSp>
          <p:nvGrpSpPr>
            <p:cNvPr name="Group 18" id="18"/>
            <p:cNvGrpSpPr/>
            <p:nvPr/>
          </p:nvGrpSpPr>
          <p:grpSpPr>
            <a:xfrm rot="0">
              <a:off x="0" y="0"/>
              <a:ext cx="13726409" cy="2783832"/>
              <a:chOff x="0" y="0"/>
              <a:chExt cx="3682024" cy="746746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3682024" cy="746746"/>
              </a:xfrm>
              <a:custGeom>
                <a:avLst/>
                <a:gdLst/>
                <a:ahLst/>
                <a:cxnLst/>
                <a:rect r="r" b="b" t="t" l="l"/>
                <a:pathLst>
                  <a:path h="746746" w="3682024">
                    <a:moveTo>
                      <a:pt x="0" y="0"/>
                    </a:moveTo>
                    <a:lnTo>
                      <a:pt x="3682024" y="0"/>
                    </a:lnTo>
                    <a:lnTo>
                      <a:pt x="3682024" y="746746"/>
                    </a:lnTo>
                    <a:lnTo>
                      <a:pt x="0" y="746746"/>
                    </a:lnTo>
                    <a:close/>
                  </a:path>
                </a:pathLst>
              </a:custGeom>
              <a:solidFill>
                <a:srgbClr val="EFEFEF"/>
              </a:solidFill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0" y="-19050"/>
                <a:ext cx="3682024" cy="765796"/>
              </a:xfrm>
              <a:prstGeom prst="rect">
                <a:avLst/>
              </a:prstGeom>
            </p:spPr>
            <p:txBody>
              <a:bodyPr anchor="ctr" rtlCol="false" tIns="54420" lIns="54420" bIns="54420" rIns="54420"/>
              <a:lstStyle/>
              <a:p>
                <a:pPr algn="ctr">
                  <a:lnSpc>
                    <a:spcPts val="2859"/>
                  </a:lnSpc>
                </a:pPr>
              </a:p>
            </p:txBody>
          </p:sp>
        </p:grpSp>
        <p:sp>
          <p:nvSpPr>
            <p:cNvPr name="Freeform 21" id="21"/>
            <p:cNvSpPr/>
            <p:nvPr/>
          </p:nvSpPr>
          <p:spPr>
            <a:xfrm flipH="false" flipV="false" rot="0">
              <a:off x="207832" y="540262"/>
              <a:ext cx="1896349" cy="1555006"/>
            </a:xfrm>
            <a:custGeom>
              <a:avLst/>
              <a:gdLst/>
              <a:ahLst/>
              <a:cxnLst/>
              <a:rect r="r" b="b" t="t" l="l"/>
              <a:pathLst>
                <a:path h="1555006" w="1896349">
                  <a:moveTo>
                    <a:pt x="0" y="0"/>
                  </a:moveTo>
                  <a:lnTo>
                    <a:pt x="1896349" y="0"/>
                  </a:lnTo>
                  <a:lnTo>
                    <a:pt x="1896349" y="1555006"/>
                  </a:lnTo>
                  <a:lnTo>
                    <a:pt x="0" y="15550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 rot="0">
              <a:off x="2523459" y="356213"/>
              <a:ext cx="10187179" cy="216923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511234" indent="-255617" lvl="1">
                <a:lnSpc>
                  <a:spcPts val="3267"/>
                </a:lnSpc>
                <a:buFont typeface="Arial"/>
                <a:buChar char="•"/>
              </a:pPr>
              <a:r>
                <a:rPr lang="en-US" sz="2367" spc="232">
                  <a:solidFill>
                    <a:srgbClr val="231F20"/>
                  </a:solidFill>
                  <a:latin typeface="DM Sans"/>
                </a:rPr>
                <a:t>Surveillance cameras like RingCentral offer motion detection and notifications.</a:t>
              </a:r>
            </a:p>
            <a:p>
              <a:pPr algn="l" marL="511234" indent="-255617" lvl="1">
                <a:lnSpc>
                  <a:spcPts val="3267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367" spc="232">
                  <a:solidFill>
                    <a:srgbClr val="231F20"/>
                  </a:solidFill>
                  <a:latin typeface="DM Sans"/>
                </a:rPr>
                <a:t>Limitation: These cameras do not classify the type of motion detected.</a:t>
              </a: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907490" y="565442"/>
            <a:ext cx="9587129" cy="11997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799"/>
              </a:lnSpc>
            </a:pPr>
            <a:r>
              <a:rPr lang="en-US" sz="7100" spc="695">
                <a:solidFill>
                  <a:srgbClr val="231F20"/>
                </a:solidFill>
                <a:latin typeface="Oswald Bold"/>
              </a:rPr>
              <a:t>PROBLEM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3096694" y="7952386"/>
            <a:ext cx="8026789" cy="8256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23"/>
              </a:lnSpc>
            </a:pPr>
            <a:r>
              <a:rPr lang="en-US" sz="2408" spc="235">
                <a:solidFill>
                  <a:srgbClr val="231F20"/>
                </a:solidFill>
                <a:latin typeface="DM Sans"/>
              </a:rPr>
              <a:t>Isn’t There a Need for More Advanced Delivery </a:t>
            </a:r>
          </a:p>
          <a:p>
            <a:pPr algn="l">
              <a:lnSpc>
                <a:spcPts val="3323"/>
              </a:lnSpc>
              <a:spcBef>
                <a:spcPct val="0"/>
              </a:spcBef>
            </a:pPr>
            <a:r>
              <a:rPr lang="en-US" sz="2408" spc="235">
                <a:solidFill>
                  <a:srgbClr val="231F20"/>
                </a:solidFill>
                <a:latin typeface="DM Sans"/>
              </a:rPr>
              <a:t>Identification Methods in Surveillance?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307472" y="6672678"/>
            <a:ext cx="7673056" cy="7673056"/>
          </a:xfrm>
          <a:custGeom>
            <a:avLst/>
            <a:gdLst/>
            <a:ahLst/>
            <a:cxnLst/>
            <a:rect r="r" b="b" t="t" l="l"/>
            <a:pathLst>
              <a:path h="7673056" w="7673056">
                <a:moveTo>
                  <a:pt x="0" y="0"/>
                </a:moveTo>
                <a:lnTo>
                  <a:pt x="7673056" y="0"/>
                </a:lnTo>
                <a:lnTo>
                  <a:pt x="7673056" y="7673056"/>
                </a:lnTo>
                <a:lnTo>
                  <a:pt x="0" y="76730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663659" y="6071953"/>
            <a:ext cx="960682" cy="1052540"/>
          </a:xfrm>
          <a:custGeom>
            <a:avLst/>
            <a:gdLst/>
            <a:ahLst/>
            <a:cxnLst/>
            <a:rect r="r" b="b" t="t" l="l"/>
            <a:pathLst>
              <a:path h="1052540" w="960682">
                <a:moveTo>
                  <a:pt x="0" y="0"/>
                </a:moveTo>
                <a:lnTo>
                  <a:pt x="960682" y="0"/>
                </a:lnTo>
                <a:lnTo>
                  <a:pt x="960682" y="1052541"/>
                </a:lnTo>
                <a:lnTo>
                  <a:pt x="0" y="105254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994936" y="7891202"/>
            <a:ext cx="1268693" cy="1211025"/>
          </a:xfrm>
          <a:custGeom>
            <a:avLst/>
            <a:gdLst/>
            <a:ahLst/>
            <a:cxnLst/>
            <a:rect r="r" b="b" t="t" l="l"/>
            <a:pathLst>
              <a:path h="1211025" w="1268693">
                <a:moveTo>
                  <a:pt x="0" y="0"/>
                </a:moveTo>
                <a:lnTo>
                  <a:pt x="1268693" y="0"/>
                </a:lnTo>
                <a:lnTo>
                  <a:pt x="1268693" y="1211025"/>
                </a:lnTo>
                <a:lnTo>
                  <a:pt x="0" y="121102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106315" y="7936159"/>
            <a:ext cx="1104804" cy="1121111"/>
          </a:xfrm>
          <a:custGeom>
            <a:avLst/>
            <a:gdLst/>
            <a:ahLst/>
            <a:cxnLst/>
            <a:rect r="r" b="b" t="t" l="l"/>
            <a:pathLst>
              <a:path h="1121111" w="1104804">
                <a:moveTo>
                  <a:pt x="0" y="0"/>
                </a:moveTo>
                <a:lnTo>
                  <a:pt x="1104805" y="0"/>
                </a:lnTo>
                <a:lnTo>
                  <a:pt x="1104805" y="1121111"/>
                </a:lnTo>
                <a:lnTo>
                  <a:pt x="0" y="112111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479722" y="-4833750"/>
            <a:ext cx="7616557" cy="7815497"/>
          </a:xfrm>
          <a:custGeom>
            <a:avLst/>
            <a:gdLst/>
            <a:ahLst/>
            <a:cxnLst/>
            <a:rect r="r" b="b" t="t" l="l"/>
            <a:pathLst>
              <a:path h="7815497" w="761655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4176364">
            <a:off x="-4105129" y="6530238"/>
            <a:ext cx="7616557" cy="7815497"/>
          </a:xfrm>
          <a:custGeom>
            <a:avLst/>
            <a:gdLst/>
            <a:ahLst/>
            <a:cxnLst/>
            <a:rect r="r" b="b" t="t" l="l"/>
            <a:pathLst>
              <a:path h="7815497" w="7616557">
                <a:moveTo>
                  <a:pt x="0" y="0"/>
                </a:moveTo>
                <a:lnTo>
                  <a:pt x="7616556" y="0"/>
                </a:lnTo>
                <a:lnTo>
                  <a:pt x="7616556" y="7815496"/>
                </a:lnTo>
                <a:lnTo>
                  <a:pt x="0" y="781549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4693037" y="7124494"/>
            <a:ext cx="1671711" cy="2833408"/>
          </a:xfrm>
          <a:custGeom>
            <a:avLst/>
            <a:gdLst/>
            <a:ahLst/>
            <a:cxnLst/>
            <a:rect r="r" b="b" t="t" l="l"/>
            <a:pathLst>
              <a:path h="2833408" w="1671711">
                <a:moveTo>
                  <a:pt x="0" y="0"/>
                </a:moveTo>
                <a:lnTo>
                  <a:pt x="1671710" y="0"/>
                </a:lnTo>
                <a:lnTo>
                  <a:pt x="1671710" y="2833408"/>
                </a:lnTo>
                <a:lnTo>
                  <a:pt x="0" y="283340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8285759" y="5861376"/>
            <a:ext cx="1716482" cy="1920540"/>
          </a:xfrm>
          <a:custGeom>
            <a:avLst/>
            <a:gdLst/>
            <a:ahLst/>
            <a:cxnLst/>
            <a:rect r="r" b="b" t="t" l="l"/>
            <a:pathLst>
              <a:path h="1920540" w="1716482">
                <a:moveTo>
                  <a:pt x="0" y="0"/>
                </a:moveTo>
                <a:lnTo>
                  <a:pt x="1716482" y="0"/>
                </a:lnTo>
                <a:lnTo>
                  <a:pt x="1716482" y="1920539"/>
                </a:lnTo>
                <a:lnTo>
                  <a:pt x="0" y="1920539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1308269" y="7455705"/>
            <a:ext cx="2170986" cy="2170986"/>
          </a:xfrm>
          <a:custGeom>
            <a:avLst/>
            <a:gdLst/>
            <a:ahLst/>
            <a:cxnLst/>
            <a:rect r="r" b="b" t="t" l="l"/>
            <a:pathLst>
              <a:path h="2170986" w="2170986">
                <a:moveTo>
                  <a:pt x="0" y="0"/>
                </a:moveTo>
                <a:lnTo>
                  <a:pt x="2170986" y="0"/>
                </a:lnTo>
                <a:lnTo>
                  <a:pt x="2170986" y="2170986"/>
                </a:lnTo>
                <a:lnTo>
                  <a:pt x="0" y="2170986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2887170" y="1277407"/>
            <a:ext cx="11552977" cy="11667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587"/>
              </a:lnSpc>
            </a:pPr>
            <a:r>
              <a:rPr lang="en-US" sz="6947" spc="368">
                <a:solidFill>
                  <a:srgbClr val="231F20"/>
                </a:solidFill>
                <a:latin typeface="Oswald Bold"/>
              </a:rPr>
              <a:t>PROJECT OVERVIEW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873561" y="4195518"/>
            <a:ext cx="4433911" cy="647719"/>
            <a:chOff x="0" y="0"/>
            <a:chExt cx="1167779" cy="170593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167779" cy="170593"/>
            </a:xfrm>
            <a:custGeom>
              <a:avLst/>
              <a:gdLst/>
              <a:ahLst/>
              <a:cxnLst/>
              <a:rect r="r" b="b" t="t" l="l"/>
              <a:pathLst>
                <a:path h="170593" w="1167779">
                  <a:moveTo>
                    <a:pt x="0" y="0"/>
                  </a:moveTo>
                  <a:lnTo>
                    <a:pt x="1167779" y="0"/>
                  </a:lnTo>
                  <a:lnTo>
                    <a:pt x="1167779" y="170593"/>
                  </a:lnTo>
                  <a:lnTo>
                    <a:pt x="0" y="170593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57150"/>
              <a:ext cx="1167779" cy="2277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114"/>
                </a:lnSpc>
                <a:spcBef>
                  <a:spcPct val="0"/>
                </a:spcBef>
              </a:pPr>
              <a:r>
                <a:rPr lang="en-US" sz="2981" spc="29">
                  <a:solidFill>
                    <a:srgbClr val="FFFFFF"/>
                  </a:solidFill>
                  <a:latin typeface="DM Sans Bold"/>
                </a:rPr>
                <a:t>Delivery Classification</a:t>
              </a: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873561" y="5029216"/>
            <a:ext cx="4433911" cy="1363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774"/>
              </a:lnSpc>
              <a:spcBef>
                <a:spcPct val="0"/>
              </a:spcBef>
            </a:pPr>
            <a:r>
              <a:rPr lang="en-US" sz="2010" spc="197">
                <a:solidFill>
                  <a:srgbClr val="231F20"/>
                </a:solidFill>
                <a:latin typeface="DM Sans"/>
              </a:rPr>
              <a:t> Implementing the model to discern between delivery and non-delivery human movements.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6324105" y="3158028"/>
            <a:ext cx="6254887" cy="2200088"/>
            <a:chOff x="0" y="0"/>
            <a:chExt cx="8339850" cy="2933451"/>
          </a:xfrm>
        </p:grpSpPr>
        <p:grpSp>
          <p:nvGrpSpPr>
            <p:cNvPr name="Group 18" id="18"/>
            <p:cNvGrpSpPr/>
            <p:nvPr/>
          </p:nvGrpSpPr>
          <p:grpSpPr>
            <a:xfrm rot="0">
              <a:off x="1690831" y="0"/>
              <a:ext cx="4632004" cy="863626"/>
              <a:chOff x="0" y="0"/>
              <a:chExt cx="914964" cy="170593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914964" cy="170593"/>
              </a:xfrm>
              <a:custGeom>
                <a:avLst/>
                <a:gdLst/>
                <a:ahLst/>
                <a:cxnLst/>
                <a:rect r="r" b="b" t="t" l="l"/>
                <a:pathLst>
                  <a:path h="170593" w="914964">
                    <a:moveTo>
                      <a:pt x="0" y="0"/>
                    </a:moveTo>
                    <a:lnTo>
                      <a:pt x="914964" y="0"/>
                    </a:lnTo>
                    <a:lnTo>
                      <a:pt x="914964" y="170593"/>
                    </a:lnTo>
                    <a:lnTo>
                      <a:pt x="0" y="170593"/>
                    </a:lnTo>
                    <a:close/>
                  </a:path>
                </a:pathLst>
              </a:custGeom>
              <a:solidFill>
                <a:srgbClr val="1A1A1A"/>
              </a:solidFill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0" y="-57150"/>
                <a:ext cx="914964" cy="22774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4114"/>
                  </a:lnSpc>
                  <a:spcBef>
                    <a:spcPct val="0"/>
                  </a:spcBef>
                </a:pPr>
                <a:r>
                  <a:rPr lang="en-US" sz="2981" spc="29">
                    <a:solidFill>
                      <a:srgbClr val="FFFFFF"/>
                    </a:solidFill>
                    <a:latin typeface="DM Sans Bold"/>
                  </a:rPr>
                  <a:t>Logo Detection</a:t>
                </a:r>
              </a:p>
            </p:txBody>
          </p:sp>
        </p:grpSp>
        <p:sp>
          <p:nvSpPr>
            <p:cNvPr name="TextBox 21" id="21"/>
            <p:cNvSpPr txBox="true"/>
            <p:nvPr/>
          </p:nvSpPr>
          <p:spPr>
            <a:xfrm rot="0">
              <a:off x="0" y="1127828"/>
              <a:ext cx="8339850" cy="18056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774"/>
                </a:lnSpc>
                <a:spcBef>
                  <a:spcPct val="0"/>
                </a:spcBef>
              </a:pPr>
              <a:r>
                <a:rPr lang="en-US" sz="2010" spc="197">
                  <a:solidFill>
                    <a:srgbClr val="231F20"/>
                  </a:solidFill>
                  <a:latin typeface="DM Sans"/>
                </a:rPr>
                <a:t>Utilizing InceptionV3 for logo detection to accurately identify the specific delivery company, such as Amazon, USPS, Walmart, etc.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3785297" y="4589213"/>
            <a:ext cx="3474003" cy="2849803"/>
            <a:chOff x="0" y="0"/>
            <a:chExt cx="4632004" cy="3799737"/>
          </a:xfrm>
        </p:grpSpPr>
        <p:grpSp>
          <p:nvGrpSpPr>
            <p:cNvPr name="Group 23" id="23"/>
            <p:cNvGrpSpPr/>
            <p:nvPr/>
          </p:nvGrpSpPr>
          <p:grpSpPr>
            <a:xfrm rot="0">
              <a:off x="0" y="0"/>
              <a:ext cx="4632004" cy="863626"/>
              <a:chOff x="0" y="0"/>
              <a:chExt cx="914964" cy="170593"/>
            </a:xfrm>
          </p:grpSpPr>
          <p:sp>
            <p:nvSpPr>
              <p:cNvPr name="Freeform 24" id="24"/>
              <p:cNvSpPr/>
              <p:nvPr/>
            </p:nvSpPr>
            <p:spPr>
              <a:xfrm flipH="false" flipV="false" rot="0">
                <a:off x="0" y="0"/>
                <a:ext cx="914964" cy="170593"/>
              </a:xfrm>
              <a:custGeom>
                <a:avLst/>
                <a:gdLst/>
                <a:ahLst/>
                <a:cxnLst/>
                <a:rect r="r" b="b" t="t" l="l"/>
                <a:pathLst>
                  <a:path h="170593" w="914964">
                    <a:moveTo>
                      <a:pt x="0" y="0"/>
                    </a:moveTo>
                    <a:lnTo>
                      <a:pt x="914964" y="0"/>
                    </a:lnTo>
                    <a:lnTo>
                      <a:pt x="914964" y="170593"/>
                    </a:lnTo>
                    <a:lnTo>
                      <a:pt x="0" y="170593"/>
                    </a:lnTo>
                    <a:close/>
                  </a:path>
                </a:pathLst>
              </a:custGeom>
              <a:solidFill>
                <a:srgbClr val="1A1A1A"/>
              </a:solidFill>
            </p:spPr>
          </p:sp>
          <p:sp>
            <p:nvSpPr>
              <p:cNvPr name="TextBox 25" id="25"/>
              <p:cNvSpPr txBox="true"/>
              <p:nvPr/>
            </p:nvSpPr>
            <p:spPr>
              <a:xfrm>
                <a:off x="0" y="-57150"/>
                <a:ext cx="914964" cy="22774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4114"/>
                  </a:lnSpc>
                  <a:spcBef>
                    <a:spcPct val="0"/>
                  </a:spcBef>
                </a:pPr>
                <a:r>
                  <a:rPr lang="en-US" sz="2981" spc="29">
                    <a:solidFill>
                      <a:srgbClr val="FFFFFF"/>
                    </a:solidFill>
                    <a:latin typeface="DM Sans Bold"/>
                  </a:rPr>
                  <a:t>Integrate</a:t>
                </a:r>
              </a:p>
            </p:txBody>
          </p:sp>
        </p:grpSp>
        <p:sp>
          <p:nvSpPr>
            <p:cNvPr name="TextBox 26" id="26"/>
            <p:cNvSpPr txBox="true"/>
            <p:nvPr/>
          </p:nvSpPr>
          <p:spPr>
            <a:xfrm rot="0">
              <a:off x="75399" y="1079714"/>
              <a:ext cx="4481205" cy="27200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774"/>
                </a:lnSpc>
                <a:spcBef>
                  <a:spcPct val="0"/>
                </a:spcBef>
              </a:pPr>
              <a:r>
                <a:rPr lang="en-US" sz="2010" spc="197">
                  <a:solidFill>
                    <a:srgbClr val="231F20"/>
                  </a:solidFill>
                  <a:latin typeface="DM Sans"/>
                </a:rPr>
                <a:t>Merging these two key functionalities into a comprehensive model to make it as Company-Specific Delivery Classification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3086100"/>
            <a:chOff x="0" y="0"/>
            <a:chExt cx="4816593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812800"/>
            </a:xfrm>
            <a:custGeom>
              <a:avLst/>
              <a:gdLst/>
              <a:ahLst/>
              <a:cxnLst/>
              <a:rect r="r" b="b" t="t" l="l"/>
              <a:pathLst>
                <a:path h="812800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4816593" cy="831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3451022" y="-4729397"/>
            <a:ext cx="7616557" cy="7815497"/>
          </a:xfrm>
          <a:custGeom>
            <a:avLst/>
            <a:gdLst/>
            <a:ahLst/>
            <a:cxnLst/>
            <a:rect r="r" b="b" t="t" l="l"/>
            <a:pathLst>
              <a:path h="7815497" w="761655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2851369" y="-3442596"/>
            <a:ext cx="6709932" cy="6885191"/>
          </a:xfrm>
          <a:custGeom>
            <a:avLst/>
            <a:gdLst/>
            <a:ahLst/>
            <a:cxnLst/>
            <a:rect r="r" b="b" t="t" l="l"/>
            <a:pathLst>
              <a:path h="6885191" w="6709932">
                <a:moveTo>
                  <a:pt x="0" y="0"/>
                </a:moveTo>
                <a:lnTo>
                  <a:pt x="6709932" y="0"/>
                </a:lnTo>
                <a:lnTo>
                  <a:pt x="6709932" y="6885192"/>
                </a:lnTo>
                <a:lnTo>
                  <a:pt x="0" y="68851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428555" y="714674"/>
            <a:ext cx="10906040" cy="29002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70"/>
              </a:lnSpc>
            </a:pPr>
            <a:r>
              <a:rPr lang="en-US" sz="5630" spc="551">
                <a:solidFill>
                  <a:srgbClr val="FFFFFF"/>
                </a:solidFill>
                <a:latin typeface="Oswald Bold"/>
              </a:rPr>
              <a:t>DELIVERY CLASSIFICATION</a:t>
            </a:r>
          </a:p>
          <a:p>
            <a:pPr algn="ctr">
              <a:lnSpc>
                <a:spcPts val="7770"/>
              </a:lnSpc>
            </a:pPr>
            <a:r>
              <a:rPr lang="en-US" sz="5630" spc="551">
                <a:solidFill>
                  <a:srgbClr val="FFFFFF"/>
                </a:solidFill>
                <a:latin typeface="Oswald Bold"/>
              </a:rPr>
              <a:t>MODEL</a:t>
            </a:r>
          </a:p>
          <a:p>
            <a:pPr algn="ctr">
              <a:lnSpc>
                <a:spcPts val="7770"/>
              </a:lnSpc>
            </a:pPr>
          </a:p>
        </p:txBody>
      </p:sp>
      <p:grpSp>
        <p:nvGrpSpPr>
          <p:cNvPr name="Group 9" id="9"/>
          <p:cNvGrpSpPr/>
          <p:nvPr/>
        </p:nvGrpSpPr>
        <p:grpSpPr>
          <a:xfrm rot="0">
            <a:off x="273488" y="3614906"/>
            <a:ext cx="9299531" cy="2665429"/>
            <a:chOff x="0" y="0"/>
            <a:chExt cx="12399375" cy="3553905"/>
          </a:xfrm>
        </p:grpSpPr>
        <p:grpSp>
          <p:nvGrpSpPr>
            <p:cNvPr name="Group 10" id="10"/>
            <p:cNvGrpSpPr/>
            <p:nvPr/>
          </p:nvGrpSpPr>
          <p:grpSpPr>
            <a:xfrm rot="0">
              <a:off x="306813" y="532893"/>
              <a:ext cx="12092562" cy="3021012"/>
              <a:chOff x="0" y="0"/>
              <a:chExt cx="1751453" cy="437555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1751453" cy="437555"/>
              </a:xfrm>
              <a:custGeom>
                <a:avLst/>
                <a:gdLst/>
                <a:ahLst/>
                <a:cxnLst/>
                <a:rect r="r" b="b" t="t" l="l"/>
                <a:pathLst>
                  <a:path h="437555" w="1751453">
                    <a:moveTo>
                      <a:pt x="0" y="0"/>
                    </a:moveTo>
                    <a:lnTo>
                      <a:pt x="1751453" y="0"/>
                    </a:lnTo>
                    <a:lnTo>
                      <a:pt x="1751453" y="437555"/>
                    </a:lnTo>
                    <a:lnTo>
                      <a:pt x="0" y="437555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-19050"/>
                <a:ext cx="1751453" cy="45660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59"/>
                  </a:lnSpc>
                </a:pPr>
              </a:p>
            </p:txBody>
          </p:sp>
        </p:grpSp>
        <p:sp>
          <p:nvSpPr>
            <p:cNvPr name="TextBox 13" id="13"/>
            <p:cNvSpPr txBox="true"/>
            <p:nvPr/>
          </p:nvSpPr>
          <p:spPr>
            <a:xfrm rot="0">
              <a:off x="229358" y="1068182"/>
              <a:ext cx="11867112" cy="23876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449358" indent="-224679" lvl="1">
                <a:lnSpc>
                  <a:spcPts val="2872"/>
                </a:lnSpc>
                <a:buFont typeface="Arial"/>
                <a:buChar char="•"/>
              </a:pPr>
              <a:r>
                <a:rPr lang="en-US" sz="2081" spc="203">
                  <a:solidFill>
                    <a:srgbClr val="231F20"/>
                  </a:solidFill>
                  <a:latin typeface="DM Sans"/>
                </a:rPr>
                <a:t>Utilizing a Pre-Trained TensorFlow Pose Detection Model.</a:t>
              </a:r>
            </a:p>
            <a:p>
              <a:pPr marL="449358" indent="-224679" lvl="1">
                <a:lnSpc>
                  <a:spcPts val="2872"/>
                </a:lnSpc>
                <a:buFont typeface="Arial"/>
                <a:buChar char="•"/>
              </a:pPr>
              <a:r>
                <a:rPr lang="en-US" sz="2081" spc="203">
                  <a:solidFill>
                    <a:srgbClr val="231F20"/>
                  </a:solidFill>
                  <a:latin typeface="DM Sans"/>
                </a:rPr>
                <a:t>Inputting Video Frames to Extract Body Part Coordinates (Keypoints).</a:t>
              </a:r>
            </a:p>
            <a:p>
              <a:pPr marL="449358" indent="-224679" lvl="1">
                <a:lnSpc>
                  <a:spcPts val="2872"/>
                </a:lnSpc>
                <a:buFont typeface="Arial"/>
                <a:buChar char="•"/>
              </a:pPr>
              <a:r>
                <a:rPr lang="en-US" sz="2081" spc="203">
                  <a:solidFill>
                    <a:srgbClr val="231F20"/>
                  </a:solidFill>
                  <a:latin typeface="DM Sans"/>
                </a:rPr>
                <a:t>Representing Each Frame with Body Part Coordinates as Features.</a:t>
              </a:r>
            </a:p>
          </p:txBody>
        </p:sp>
        <p:grpSp>
          <p:nvGrpSpPr>
            <p:cNvPr name="Group 14" id="14"/>
            <p:cNvGrpSpPr/>
            <p:nvPr/>
          </p:nvGrpSpPr>
          <p:grpSpPr>
            <a:xfrm rot="0">
              <a:off x="0" y="0"/>
              <a:ext cx="5964986" cy="848997"/>
              <a:chOff x="0" y="0"/>
              <a:chExt cx="1178269" cy="167703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1178269" cy="167703"/>
              </a:xfrm>
              <a:custGeom>
                <a:avLst/>
                <a:gdLst/>
                <a:ahLst/>
                <a:cxnLst/>
                <a:rect r="r" b="b" t="t" l="l"/>
                <a:pathLst>
                  <a:path h="167703" w="1178269">
                    <a:moveTo>
                      <a:pt x="0" y="0"/>
                    </a:moveTo>
                    <a:lnTo>
                      <a:pt x="1178269" y="0"/>
                    </a:lnTo>
                    <a:lnTo>
                      <a:pt x="1178269" y="167703"/>
                    </a:lnTo>
                    <a:lnTo>
                      <a:pt x="0" y="167703"/>
                    </a:lnTo>
                    <a:close/>
                  </a:path>
                </a:pathLst>
              </a:custGeom>
              <a:solidFill>
                <a:srgbClr val="1A1A1A"/>
              </a:solidFill>
            </p:spPr>
          </p:sp>
          <p:sp>
            <p:nvSpPr>
              <p:cNvPr name="TextBox 16" id="16"/>
              <p:cNvSpPr txBox="true"/>
              <p:nvPr/>
            </p:nvSpPr>
            <p:spPr>
              <a:xfrm>
                <a:off x="0" y="-57150"/>
                <a:ext cx="1178269" cy="22485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4114"/>
                  </a:lnSpc>
                  <a:spcBef>
                    <a:spcPct val="0"/>
                  </a:spcBef>
                </a:pPr>
                <a:r>
                  <a:rPr lang="en-US" sz="2981" spc="29">
                    <a:solidFill>
                      <a:srgbClr val="FFFFFF"/>
                    </a:solidFill>
                    <a:latin typeface="DM Sans Italics"/>
                  </a:rPr>
                  <a:t>Data Collection</a:t>
                </a:r>
              </a:p>
            </p:txBody>
          </p:sp>
        </p:grpSp>
      </p:grpSp>
      <p:sp>
        <p:nvSpPr>
          <p:cNvPr name="Freeform 17" id="17"/>
          <p:cNvSpPr/>
          <p:nvPr/>
        </p:nvSpPr>
        <p:spPr>
          <a:xfrm flipH="false" flipV="false" rot="0">
            <a:off x="11346979" y="3748396"/>
            <a:ext cx="5689555" cy="5905112"/>
          </a:xfrm>
          <a:custGeom>
            <a:avLst/>
            <a:gdLst/>
            <a:ahLst/>
            <a:cxnLst/>
            <a:rect r="r" b="b" t="t" l="l"/>
            <a:pathLst>
              <a:path h="5905112" w="5689555">
                <a:moveTo>
                  <a:pt x="0" y="0"/>
                </a:moveTo>
                <a:lnTo>
                  <a:pt x="5689555" y="0"/>
                </a:lnTo>
                <a:lnTo>
                  <a:pt x="5689555" y="5905112"/>
                </a:lnTo>
                <a:lnTo>
                  <a:pt x="0" y="590511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273488" y="6866013"/>
            <a:ext cx="9299531" cy="2556195"/>
            <a:chOff x="0" y="0"/>
            <a:chExt cx="12399375" cy="3408260"/>
          </a:xfrm>
        </p:grpSpPr>
        <p:grpSp>
          <p:nvGrpSpPr>
            <p:cNvPr name="Group 19" id="19"/>
            <p:cNvGrpSpPr/>
            <p:nvPr/>
          </p:nvGrpSpPr>
          <p:grpSpPr>
            <a:xfrm rot="0">
              <a:off x="306813" y="525430"/>
              <a:ext cx="12092562" cy="2728291"/>
              <a:chOff x="0" y="0"/>
              <a:chExt cx="1751453" cy="395158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1751453" cy="395158"/>
              </a:xfrm>
              <a:custGeom>
                <a:avLst/>
                <a:gdLst/>
                <a:ahLst/>
                <a:cxnLst/>
                <a:rect r="r" b="b" t="t" l="l"/>
                <a:pathLst>
                  <a:path h="395158" w="1751453">
                    <a:moveTo>
                      <a:pt x="0" y="0"/>
                    </a:moveTo>
                    <a:lnTo>
                      <a:pt x="1751453" y="0"/>
                    </a:lnTo>
                    <a:lnTo>
                      <a:pt x="1751453" y="395158"/>
                    </a:lnTo>
                    <a:lnTo>
                      <a:pt x="0" y="395158"/>
                    </a:lnTo>
                    <a:close/>
                  </a:path>
                </a:pathLst>
              </a:custGeom>
              <a:solidFill>
                <a:srgbClr val="F2F4F5"/>
              </a:solidFill>
              <a:ln w="3810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21" id="21"/>
              <p:cNvSpPr txBox="true"/>
              <p:nvPr/>
            </p:nvSpPr>
            <p:spPr>
              <a:xfrm>
                <a:off x="0" y="-19050"/>
                <a:ext cx="1751453" cy="41420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59"/>
                  </a:lnSpc>
                </a:pPr>
              </a:p>
            </p:txBody>
          </p:sp>
        </p:grpSp>
        <p:grpSp>
          <p:nvGrpSpPr>
            <p:cNvPr name="Group 22" id="22"/>
            <p:cNvGrpSpPr/>
            <p:nvPr/>
          </p:nvGrpSpPr>
          <p:grpSpPr>
            <a:xfrm rot="0">
              <a:off x="0" y="0"/>
              <a:ext cx="5964986" cy="848997"/>
              <a:chOff x="0" y="0"/>
              <a:chExt cx="1178269" cy="167703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1178269" cy="167703"/>
              </a:xfrm>
              <a:custGeom>
                <a:avLst/>
                <a:gdLst/>
                <a:ahLst/>
                <a:cxnLst/>
                <a:rect r="r" b="b" t="t" l="l"/>
                <a:pathLst>
                  <a:path h="167703" w="1178269">
                    <a:moveTo>
                      <a:pt x="0" y="0"/>
                    </a:moveTo>
                    <a:lnTo>
                      <a:pt x="1178269" y="0"/>
                    </a:lnTo>
                    <a:lnTo>
                      <a:pt x="1178269" y="167703"/>
                    </a:lnTo>
                    <a:lnTo>
                      <a:pt x="0" y="167703"/>
                    </a:lnTo>
                    <a:close/>
                  </a:path>
                </a:pathLst>
              </a:custGeom>
              <a:solidFill>
                <a:srgbClr val="1A1A1A"/>
              </a:solidFill>
            </p:spPr>
          </p:sp>
          <p:sp>
            <p:nvSpPr>
              <p:cNvPr name="TextBox 24" id="24"/>
              <p:cNvSpPr txBox="true"/>
              <p:nvPr/>
            </p:nvSpPr>
            <p:spPr>
              <a:xfrm>
                <a:off x="0" y="-57150"/>
                <a:ext cx="1178269" cy="22485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4114"/>
                  </a:lnSpc>
                  <a:spcBef>
                    <a:spcPct val="0"/>
                  </a:spcBef>
                </a:pPr>
                <a:r>
                  <a:rPr lang="en-US" sz="2981" spc="29">
                    <a:solidFill>
                      <a:srgbClr val="FFFFFF"/>
                    </a:solidFill>
                    <a:latin typeface="DM Sans Italics"/>
                  </a:rPr>
                  <a:t>Pre-procesing</a:t>
                </a:r>
              </a:p>
            </p:txBody>
          </p:sp>
        </p:grpSp>
        <p:sp>
          <p:nvSpPr>
            <p:cNvPr name="TextBox 25" id="25"/>
            <p:cNvSpPr txBox="true"/>
            <p:nvPr/>
          </p:nvSpPr>
          <p:spPr>
            <a:xfrm rot="0">
              <a:off x="487960" y="1153797"/>
              <a:ext cx="11349908" cy="225446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427768" indent="-213884" lvl="1">
                <a:lnSpc>
                  <a:spcPts val="2734"/>
                </a:lnSpc>
                <a:buFont typeface="Arial"/>
                <a:buChar char="•"/>
              </a:pPr>
              <a:r>
                <a:rPr lang="en-US" sz="1981" spc="194">
                  <a:solidFill>
                    <a:srgbClr val="231F20"/>
                  </a:solidFill>
                  <a:latin typeface="DM Sans"/>
                </a:rPr>
                <a:t>Standardizing Coordinates Relative to HipX and HipY for Consistency Across Frames.</a:t>
              </a:r>
            </a:p>
            <a:p>
              <a:pPr marL="427768" indent="-213884" lvl="1">
                <a:lnSpc>
                  <a:spcPts val="2734"/>
                </a:lnSpc>
                <a:buFont typeface="Arial"/>
                <a:buChar char="•"/>
              </a:pPr>
              <a:r>
                <a:rPr lang="en-US" sz="1981" spc="194">
                  <a:solidFill>
                    <a:srgbClr val="231F20"/>
                  </a:solidFill>
                  <a:latin typeface="DM Sans"/>
                </a:rPr>
                <a:t>Analyzing Frame-to-Frame Displacement to Identify Body Part Motions.</a:t>
              </a:r>
            </a:p>
            <a:p>
              <a:pPr>
                <a:lnSpc>
                  <a:spcPts val="2734"/>
                </a:lnSpc>
              </a:pP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887923">
            <a:off x="13475833" y="-8787301"/>
            <a:ext cx="13977230" cy="14342307"/>
          </a:xfrm>
          <a:custGeom>
            <a:avLst/>
            <a:gdLst/>
            <a:ahLst/>
            <a:cxnLst/>
            <a:rect r="r" b="b" t="t" l="l"/>
            <a:pathLst>
              <a:path h="14342307" w="13977230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887923">
            <a:off x="-7529532" y="4083934"/>
            <a:ext cx="13977230" cy="14342307"/>
          </a:xfrm>
          <a:custGeom>
            <a:avLst/>
            <a:gdLst/>
            <a:ahLst/>
            <a:cxnLst/>
            <a:rect r="r" b="b" t="t" l="l"/>
            <a:pathLst>
              <a:path h="14342307" w="13977230">
                <a:moveTo>
                  <a:pt x="0" y="0"/>
                </a:moveTo>
                <a:lnTo>
                  <a:pt x="13977230" y="0"/>
                </a:lnTo>
                <a:lnTo>
                  <a:pt x="13977230" y="14342308"/>
                </a:lnTo>
                <a:lnTo>
                  <a:pt x="0" y="143423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8700" y="1483570"/>
            <a:ext cx="11611072" cy="1620150"/>
          </a:xfrm>
          <a:custGeom>
            <a:avLst/>
            <a:gdLst/>
            <a:ahLst/>
            <a:cxnLst/>
            <a:rect r="r" b="b" t="t" l="l"/>
            <a:pathLst>
              <a:path h="1620150" w="11611072">
                <a:moveTo>
                  <a:pt x="0" y="0"/>
                </a:moveTo>
                <a:lnTo>
                  <a:pt x="11611072" y="0"/>
                </a:lnTo>
                <a:lnTo>
                  <a:pt x="11611072" y="1620149"/>
                </a:lnTo>
                <a:lnTo>
                  <a:pt x="0" y="162014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028700" y="580122"/>
            <a:ext cx="8797380" cy="636748"/>
            <a:chOff x="0" y="0"/>
            <a:chExt cx="2317005" cy="16770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317005" cy="167703"/>
            </a:xfrm>
            <a:custGeom>
              <a:avLst/>
              <a:gdLst/>
              <a:ahLst/>
              <a:cxnLst/>
              <a:rect r="r" b="b" t="t" l="l"/>
              <a:pathLst>
                <a:path h="167703" w="2317005">
                  <a:moveTo>
                    <a:pt x="0" y="0"/>
                  </a:moveTo>
                  <a:lnTo>
                    <a:pt x="2317005" y="0"/>
                  </a:lnTo>
                  <a:lnTo>
                    <a:pt x="2317005" y="167703"/>
                  </a:lnTo>
                  <a:lnTo>
                    <a:pt x="0" y="167703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2317005" cy="2248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114"/>
                </a:lnSpc>
                <a:spcBef>
                  <a:spcPct val="0"/>
                </a:spcBef>
              </a:pPr>
              <a:r>
                <a:rPr lang="en-US" sz="2981" spc="29">
                  <a:solidFill>
                    <a:srgbClr val="FFFFFF"/>
                  </a:solidFill>
                  <a:latin typeface="DM Sans Italics"/>
                </a:rPr>
                <a:t>Body parts detected from OpenPose from CV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028700" y="3669939"/>
            <a:ext cx="8797380" cy="636748"/>
            <a:chOff x="0" y="0"/>
            <a:chExt cx="2317005" cy="16770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317005" cy="167703"/>
            </a:xfrm>
            <a:custGeom>
              <a:avLst/>
              <a:gdLst/>
              <a:ahLst/>
              <a:cxnLst/>
              <a:rect r="r" b="b" t="t" l="l"/>
              <a:pathLst>
                <a:path h="167703" w="2317005">
                  <a:moveTo>
                    <a:pt x="0" y="0"/>
                  </a:moveTo>
                  <a:lnTo>
                    <a:pt x="2317005" y="0"/>
                  </a:lnTo>
                  <a:lnTo>
                    <a:pt x="2317005" y="167703"/>
                  </a:lnTo>
                  <a:lnTo>
                    <a:pt x="0" y="167703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57150"/>
              <a:ext cx="2317005" cy="2248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114"/>
                </a:lnSpc>
                <a:spcBef>
                  <a:spcPct val="0"/>
                </a:spcBef>
              </a:pPr>
              <a:r>
                <a:rPr lang="en-US" sz="2981" spc="29">
                  <a:solidFill>
                    <a:srgbClr val="FFFFFF"/>
                  </a:solidFill>
                  <a:latin typeface="DM Sans Italics"/>
                </a:rPr>
                <a:t>Processed data for training</a:t>
              </a: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1537166" y="4573386"/>
            <a:ext cx="13708378" cy="2981572"/>
          </a:xfrm>
          <a:custGeom>
            <a:avLst/>
            <a:gdLst/>
            <a:ahLst/>
            <a:cxnLst/>
            <a:rect r="r" b="b" t="t" l="l"/>
            <a:pathLst>
              <a:path h="2981572" w="13708378">
                <a:moveTo>
                  <a:pt x="0" y="0"/>
                </a:moveTo>
                <a:lnTo>
                  <a:pt x="13708378" y="0"/>
                </a:lnTo>
                <a:lnTo>
                  <a:pt x="13708378" y="2981572"/>
                </a:lnTo>
                <a:lnTo>
                  <a:pt x="0" y="298157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pic>
        <p:nvPicPr>
          <p:cNvPr name="Picture 13" id="13">
            <a:hlinkClick action="ppaction://media"/>
          </p:cNvPr>
          <p:cNvPicPr>
            <a:picLocks noChangeAspect="true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7">
            <a:alphaModFix amt="32999"/>
          </a:blip>
          <a:srcRect l="0" t="0" r="0" b="0"/>
          <a:stretch>
            <a:fillRect/>
          </a:stretch>
        </p:blipFill>
        <p:spPr>
          <a:xfrm flipH="false" flipV="false" rot="0">
            <a:off x="14219577" y="823799"/>
            <a:ext cx="3659658" cy="6506058"/>
          </a:xfrm>
          <a:prstGeom prst="rect">
            <a:avLst/>
          </a:prstGeom>
        </p:spPr>
      </p:pic>
      <p:grpSp>
        <p:nvGrpSpPr>
          <p:cNvPr name="Group 14" id="14"/>
          <p:cNvGrpSpPr/>
          <p:nvPr/>
        </p:nvGrpSpPr>
        <p:grpSpPr>
          <a:xfrm rot="0">
            <a:off x="14395525" y="736463"/>
            <a:ext cx="3307762" cy="584475"/>
            <a:chOff x="0" y="0"/>
            <a:chExt cx="871180" cy="153936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71180" cy="153936"/>
            </a:xfrm>
            <a:custGeom>
              <a:avLst/>
              <a:gdLst/>
              <a:ahLst/>
              <a:cxnLst/>
              <a:rect r="r" b="b" t="t" l="l"/>
              <a:pathLst>
                <a:path h="153936" w="871180">
                  <a:moveTo>
                    <a:pt x="0" y="0"/>
                  </a:moveTo>
                  <a:lnTo>
                    <a:pt x="871180" y="0"/>
                  </a:lnTo>
                  <a:lnTo>
                    <a:pt x="871180" y="153936"/>
                  </a:lnTo>
                  <a:lnTo>
                    <a:pt x="0" y="153936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47625"/>
              <a:ext cx="871180" cy="2015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700"/>
                </a:lnSpc>
                <a:spcBef>
                  <a:spcPct val="0"/>
                </a:spcBef>
              </a:pPr>
              <a:r>
                <a:rPr lang="en-US" sz="2681" spc="26">
                  <a:solidFill>
                    <a:srgbClr val="FFFFFF"/>
                  </a:solidFill>
                  <a:latin typeface="DM Sans Italics"/>
                </a:rPr>
                <a:t>Sample Input Video</a:t>
              </a: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8926863" y="6500284"/>
            <a:ext cx="8456808" cy="3602213"/>
          </a:xfrm>
          <a:custGeom>
            <a:avLst/>
            <a:gdLst/>
            <a:ahLst/>
            <a:cxnLst/>
            <a:rect r="r" b="b" t="t" l="l"/>
            <a:pathLst>
              <a:path h="3602213" w="8456808">
                <a:moveTo>
                  <a:pt x="0" y="0"/>
                </a:moveTo>
                <a:lnTo>
                  <a:pt x="8456809" y="0"/>
                </a:lnTo>
                <a:lnTo>
                  <a:pt x="8456809" y="3602212"/>
                </a:lnTo>
                <a:lnTo>
                  <a:pt x="0" y="360221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72000"/>
            </a:blip>
            <a:stretch>
              <a:fillRect l="0" t="0" r="0" b="0"/>
            </a:stretch>
          </a:blipFill>
        </p:spPr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</p:timing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887923">
            <a:off x="-2683214" y="7543802"/>
            <a:ext cx="13977230" cy="14342307"/>
          </a:xfrm>
          <a:custGeom>
            <a:avLst/>
            <a:gdLst/>
            <a:ahLst/>
            <a:cxnLst/>
            <a:rect r="r" b="b" t="t" l="l"/>
            <a:pathLst>
              <a:path h="14342307" w="13977230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887923">
            <a:off x="12076940" y="-3354783"/>
            <a:ext cx="7032580" cy="7216267"/>
          </a:xfrm>
          <a:custGeom>
            <a:avLst/>
            <a:gdLst/>
            <a:ahLst/>
            <a:cxnLst/>
            <a:rect r="r" b="b" t="t" l="l"/>
            <a:pathLst>
              <a:path h="7216267" w="7032580">
                <a:moveTo>
                  <a:pt x="0" y="0"/>
                </a:moveTo>
                <a:lnTo>
                  <a:pt x="7032580" y="0"/>
                </a:lnTo>
                <a:lnTo>
                  <a:pt x="7032580" y="7216267"/>
                </a:lnTo>
                <a:lnTo>
                  <a:pt x="0" y="72162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6333169" y="8069439"/>
            <a:ext cx="2094695" cy="2377721"/>
            <a:chOff x="0" y="0"/>
            <a:chExt cx="551689" cy="62623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51689" cy="626231"/>
            </a:xfrm>
            <a:custGeom>
              <a:avLst/>
              <a:gdLst/>
              <a:ahLst/>
              <a:cxnLst/>
              <a:rect r="r" b="b" t="t" l="l"/>
              <a:pathLst>
                <a:path h="626231" w="551689">
                  <a:moveTo>
                    <a:pt x="0" y="0"/>
                  </a:moveTo>
                  <a:lnTo>
                    <a:pt x="551689" y="0"/>
                  </a:lnTo>
                  <a:lnTo>
                    <a:pt x="551689" y="626231"/>
                  </a:lnTo>
                  <a:lnTo>
                    <a:pt x="0" y="626231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19050"/>
              <a:ext cx="551689" cy="6452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-224419" y="-1349021"/>
            <a:ext cx="2094695" cy="2377721"/>
            <a:chOff x="0" y="0"/>
            <a:chExt cx="551689" cy="62623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551689" cy="626231"/>
            </a:xfrm>
            <a:custGeom>
              <a:avLst/>
              <a:gdLst/>
              <a:ahLst/>
              <a:cxnLst/>
              <a:rect r="r" b="b" t="t" l="l"/>
              <a:pathLst>
                <a:path h="626231" w="551689">
                  <a:moveTo>
                    <a:pt x="0" y="0"/>
                  </a:moveTo>
                  <a:lnTo>
                    <a:pt x="551689" y="0"/>
                  </a:lnTo>
                  <a:lnTo>
                    <a:pt x="551689" y="626231"/>
                  </a:lnTo>
                  <a:lnTo>
                    <a:pt x="0" y="626231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19050"/>
              <a:ext cx="551689" cy="6452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518870" y="1533917"/>
            <a:ext cx="7940664" cy="4314226"/>
          </a:xfrm>
          <a:custGeom>
            <a:avLst/>
            <a:gdLst/>
            <a:ahLst/>
            <a:cxnLst/>
            <a:rect r="r" b="b" t="t" l="l"/>
            <a:pathLst>
              <a:path h="4314226" w="7940664">
                <a:moveTo>
                  <a:pt x="0" y="0"/>
                </a:moveTo>
                <a:lnTo>
                  <a:pt x="7940665" y="0"/>
                </a:lnTo>
                <a:lnTo>
                  <a:pt x="7940665" y="4314227"/>
                </a:lnTo>
                <a:lnTo>
                  <a:pt x="0" y="43142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5464" t="-4455" r="-8038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6000">
            <a:off x="515303" y="6014182"/>
            <a:ext cx="8875897" cy="4110515"/>
          </a:xfrm>
          <a:custGeom>
            <a:avLst/>
            <a:gdLst/>
            <a:ahLst/>
            <a:cxnLst/>
            <a:rect r="r" b="b" t="t" l="l"/>
            <a:pathLst>
              <a:path h="4110515" w="8875897">
                <a:moveTo>
                  <a:pt x="0" y="15479"/>
                </a:moveTo>
                <a:lnTo>
                  <a:pt x="8868750" y="0"/>
                </a:lnTo>
                <a:lnTo>
                  <a:pt x="8875897" y="4095036"/>
                </a:lnTo>
                <a:lnTo>
                  <a:pt x="7148" y="4110515"/>
                </a:lnTo>
                <a:lnTo>
                  <a:pt x="0" y="15479"/>
                </a:lnTo>
                <a:close/>
              </a:path>
            </a:pathLst>
          </a:custGeom>
          <a:blipFill>
            <a:blip r:embed="rId5"/>
            <a:stretch>
              <a:fillRect l="-10" t="-194" r="-18" b="-79802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2609791" y="3251837"/>
            <a:ext cx="3758824" cy="636748"/>
            <a:chOff x="0" y="0"/>
            <a:chExt cx="989978" cy="16770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989978" cy="167703"/>
            </a:xfrm>
            <a:custGeom>
              <a:avLst/>
              <a:gdLst/>
              <a:ahLst/>
              <a:cxnLst/>
              <a:rect r="r" b="b" t="t" l="l"/>
              <a:pathLst>
                <a:path h="167703" w="989978">
                  <a:moveTo>
                    <a:pt x="0" y="0"/>
                  </a:moveTo>
                  <a:lnTo>
                    <a:pt x="989978" y="0"/>
                  </a:lnTo>
                  <a:lnTo>
                    <a:pt x="989978" y="167703"/>
                  </a:lnTo>
                  <a:lnTo>
                    <a:pt x="0" y="167703"/>
                  </a:lnTo>
                  <a:close/>
                </a:path>
              </a:pathLst>
            </a:custGeom>
            <a:solidFill>
              <a:srgbClr val="1A1A1A">
                <a:alpha val="29804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57150"/>
              <a:ext cx="989978" cy="2248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114"/>
                </a:lnSpc>
                <a:spcBef>
                  <a:spcPct val="0"/>
                </a:spcBef>
              </a:pPr>
              <a:r>
                <a:rPr lang="en-US" sz="2981" spc="29">
                  <a:solidFill>
                    <a:srgbClr val="FFFFFF">
                      <a:alpha val="29804"/>
                    </a:srgbClr>
                  </a:solidFill>
                  <a:latin typeface="DM Sans Italics"/>
                </a:rPr>
                <a:t>Accuracy and Loss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3180808" y="7751065"/>
            <a:ext cx="3758824" cy="636748"/>
            <a:chOff x="0" y="0"/>
            <a:chExt cx="989978" cy="167703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989978" cy="167703"/>
            </a:xfrm>
            <a:custGeom>
              <a:avLst/>
              <a:gdLst/>
              <a:ahLst/>
              <a:cxnLst/>
              <a:rect r="r" b="b" t="t" l="l"/>
              <a:pathLst>
                <a:path h="167703" w="989978">
                  <a:moveTo>
                    <a:pt x="0" y="0"/>
                  </a:moveTo>
                  <a:lnTo>
                    <a:pt x="989978" y="0"/>
                  </a:lnTo>
                  <a:lnTo>
                    <a:pt x="989978" y="167703"/>
                  </a:lnTo>
                  <a:lnTo>
                    <a:pt x="0" y="167703"/>
                  </a:lnTo>
                  <a:close/>
                </a:path>
              </a:pathLst>
            </a:custGeom>
            <a:solidFill>
              <a:srgbClr val="1A1A1A">
                <a:alpha val="29804"/>
              </a:srgbClr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57150"/>
              <a:ext cx="989978" cy="2248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114"/>
                </a:lnSpc>
                <a:spcBef>
                  <a:spcPct val="0"/>
                </a:spcBef>
              </a:pPr>
              <a:r>
                <a:rPr lang="en-US" sz="2981" spc="29">
                  <a:solidFill>
                    <a:srgbClr val="FFFFFF">
                      <a:alpha val="29804"/>
                    </a:srgbClr>
                  </a:solidFill>
                  <a:latin typeface="DM Sans Italics"/>
                </a:rPr>
                <a:t>Precision and Recall</a:t>
              </a: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11083740" y="780813"/>
            <a:ext cx="5816917" cy="4362687"/>
          </a:xfrm>
          <a:custGeom>
            <a:avLst/>
            <a:gdLst/>
            <a:ahLst/>
            <a:cxnLst/>
            <a:rect r="r" b="b" t="t" l="l"/>
            <a:pathLst>
              <a:path h="4362687" w="5816917">
                <a:moveTo>
                  <a:pt x="0" y="0"/>
                </a:moveTo>
                <a:lnTo>
                  <a:pt x="5816917" y="0"/>
                </a:lnTo>
                <a:lnTo>
                  <a:pt x="5816917" y="4362687"/>
                </a:lnTo>
                <a:lnTo>
                  <a:pt x="0" y="436268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19" id="19"/>
          <p:cNvGrpSpPr/>
          <p:nvPr/>
        </p:nvGrpSpPr>
        <p:grpSpPr>
          <a:xfrm rot="0">
            <a:off x="12261967" y="2643782"/>
            <a:ext cx="3758824" cy="636748"/>
            <a:chOff x="0" y="0"/>
            <a:chExt cx="989978" cy="167703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989978" cy="167703"/>
            </a:xfrm>
            <a:custGeom>
              <a:avLst/>
              <a:gdLst/>
              <a:ahLst/>
              <a:cxnLst/>
              <a:rect r="r" b="b" t="t" l="l"/>
              <a:pathLst>
                <a:path h="167703" w="989978">
                  <a:moveTo>
                    <a:pt x="0" y="0"/>
                  </a:moveTo>
                  <a:lnTo>
                    <a:pt x="989978" y="0"/>
                  </a:lnTo>
                  <a:lnTo>
                    <a:pt x="989978" y="167703"/>
                  </a:lnTo>
                  <a:lnTo>
                    <a:pt x="0" y="167703"/>
                  </a:lnTo>
                  <a:close/>
                </a:path>
              </a:pathLst>
            </a:custGeom>
            <a:solidFill>
              <a:srgbClr val="1A1A1A">
                <a:alpha val="29804"/>
              </a:srgbClr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57150"/>
              <a:ext cx="989978" cy="2248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114"/>
                </a:lnSpc>
                <a:spcBef>
                  <a:spcPct val="0"/>
                </a:spcBef>
              </a:pPr>
              <a:r>
                <a:rPr lang="en-US" sz="2981" spc="29">
                  <a:solidFill>
                    <a:srgbClr val="FFFFFF">
                      <a:alpha val="29804"/>
                    </a:srgbClr>
                  </a:solidFill>
                  <a:latin typeface="DM Sans Italics"/>
                </a:rPr>
                <a:t>Non-delivery human</a:t>
              </a:r>
            </a:p>
          </p:txBody>
        </p:sp>
      </p:grpSp>
      <p:sp>
        <p:nvSpPr>
          <p:cNvPr name="Freeform 22" id="22"/>
          <p:cNvSpPr/>
          <p:nvPr/>
        </p:nvSpPr>
        <p:spPr>
          <a:xfrm flipH="false" flipV="false" rot="0">
            <a:off x="11179241" y="5605534"/>
            <a:ext cx="5721416" cy="4291062"/>
          </a:xfrm>
          <a:custGeom>
            <a:avLst/>
            <a:gdLst/>
            <a:ahLst/>
            <a:cxnLst/>
            <a:rect r="r" b="b" t="t" l="l"/>
            <a:pathLst>
              <a:path h="4291062" w="5721416">
                <a:moveTo>
                  <a:pt x="0" y="0"/>
                </a:moveTo>
                <a:lnTo>
                  <a:pt x="5721416" y="0"/>
                </a:lnTo>
                <a:lnTo>
                  <a:pt x="5721416" y="4291062"/>
                </a:lnTo>
                <a:lnTo>
                  <a:pt x="0" y="429106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2361367" y="418708"/>
            <a:ext cx="9537014" cy="1115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9152"/>
              </a:lnSpc>
              <a:spcBef>
                <a:spcPct val="0"/>
              </a:spcBef>
            </a:pPr>
            <a:r>
              <a:rPr lang="en-US" sz="6632" spc="649">
                <a:solidFill>
                  <a:srgbClr val="231F20"/>
                </a:solidFill>
                <a:latin typeface="Oswald Bold"/>
              </a:rPr>
              <a:t>RESULTS</a:t>
            </a:r>
          </a:p>
        </p:txBody>
      </p:sp>
      <p:grpSp>
        <p:nvGrpSpPr>
          <p:cNvPr name="Group 24" id="24"/>
          <p:cNvGrpSpPr/>
          <p:nvPr/>
        </p:nvGrpSpPr>
        <p:grpSpPr>
          <a:xfrm rot="0">
            <a:off x="12261967" y="7576116"/>
            <a:ext cx="3758824" cy="636748"/>
            <a:chOff x="0" y="0"/>
            <a:chExt cx="989978" cy="167703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989978" cy="167703"/>
            </a:xfrm>
            <a:custGeom>
              <a:avLst/>
              <a:gdLst/>
              <a:ahLst/>
              <a:cxnLst/>
              <a:rect r="r" b="b" t="t" l="l"/>
              <a:pathLst>
                <a:path h="167703" w="989978">
                  <a:moveTo>
                    <a:pt x="0" y="0"/>
                  </a:moveTo>
                  <a:lnTo>
                    <a:pt x="989978" y="0"/>
                  </a:lnTo>
                  <a:lnTo>
                    <a:pt x="989978" y="167703"/>
                  </a:lnTo>
                  <a:lnTo>
                    <a:pt x="0" y="167703"/>
                  </a:lnTo>
                  <a:close/>
                </a:path>
              </a:pathLst>
            </a:custGeom>
            <a:solidFill>
              <a:srgbClr val="1A1A1A">
                <a:alpha val="29804"/>
              </a:srgbClr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57150"/>
              <a:ext cx="989978" cy="2248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114"/>
                </a:lnSpc>
                <a:spcBef>
                  <a:spcPct val="0"/>
                </a:spcBef>
              </a:pPr>
              <a:r>
                <a:rPr lang="en-US" sz="2981" spc="29">
                  <a:solidFill>
                    <a:srgbClr val="FFFFFF">
                      <a:alpha val="29804"/>
                    </a:srgbClr>
                  </a:solidFill>
                  <a:latin typeface="DM Sans Italics"/>
                </a:rPr>
                <a:t>Delivery human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3086100"/>
            <a:chOff x="0" y="0"/>
            <a:chExt cx="4816593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812800"/>
            </a:xfrm>
            <a:custGeom>
              <a:avLst/>
              <a:gdLst/>
              <a:ahLst/>
              <a:cxnLst/>
              <a:rect r="r" b="b" t="t" l="l"/>
              <a:pathLst>
                <a:path h="812800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4816593" cy="831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3451022" y="-4729397"/>
            <a:ext cx="7616557" cy="7815497"/>
          </a:xfrm>
          <a:custGeom>
            <a:avLst/>
            <a:gdLst/>
            <a:ahLst/>
            <a:cxnLst/>
            <a:rect r="r" b="b" t="t" l="l"/>
            <a:pathLst>
              <a:path h="7815497" w="761655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2851369" y="-3442596"/>
            <a:ext cx="6709932" cy="6885191"/>
          </a:xfrm>
          <a:custGeom>
            <a:avLst/>
            <a:gdLst/>
            <a:ahLst/>
            <a:cxnLst/>
            <a:rect r="r" b="b" t="t" l="l"/>
            <a:pathLst>
              <a:path h="6885191" w="6709932">
                <a:moveTo>
                  <a:pt x="0" y="0"/>
                </a:moveTo>
                <a:lnTo>
                  <a:pt x="6709932" y="0"/>
                </a:lnTo>
                <a:lnTo>
                  <a:pt x="6709932" y="6885192"/>
                </a:lnTo>
                <a:lnTo>
                  <a:pt x="0" y="68851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503597" y="4014576"/>
            <a:ext cx="9104411" cy="3857803"/>
            <a:chOff x="0" y="0"/>
            <a:chExt cx="1758210" cy="74500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758210" cy="745004"/>
            </a:xfrm>
            <a:custGeom>
              <a:avLst/>
              <a:gdLst/>
              <a:ahLst/>
              <a:cxnLst/>
              <a:rect r="r" b="b" t="t" l="l"/>
              <a:pathLst>
                <a:path h="745004" w="1758210">
                  <a:moveTo>
                    <a:pt x="0" y="0"/>
                  </a:moveTo>
                  <a:lnTo>
                    <a:pt x="1758210" y="0"/>
                  </a:lnTo>
                  <a:lnTo>
                    <a:pt x="1758210" y="745004"/>
                  </a:lnTo>
                  <a:lnTo>
                    <a:pt x="0" y="74500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19050"/>
              <a:ext cx="1758210" cy="7640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71193" y="3614906"/>
            <a:ext cx="6118268" cy="636748"/>
            <a:chOff x="0" y="0"/>
            <a:chExt cx="1611396" cy="16770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611396" cy="167703"/>
            </a:xfrm>
            <a:custGeom>
              <a:avLst/>
              <a:gdLst/>
              <a:ahLst/>
              <a:cxnLst/>
              <a:rect r="r" b="b" t="t" l="l"/>
              <a:pathLst>
                <a:path h="167703" w="1611396">
                  <a:moveTo>
                    <a:pt x="0" y="0"/>
                  </a:moveTo>
                  <a:lnTo>
                    <a:pt x="1611396" y="0"/>
                  </a:lnTo>
                  <a:lnTo>
                    <a:pt x="1611396" y="167703"/>
                  </a:lnTo>
                  <a:lnTo>
                    <a:pt x="0" y="167703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57150"/>
              <a:ext cx="1611396" cy="2248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114"/>
                </a:lnSpc>
                <a:spcBef>
                  <a:spcPct val="0"/>
                </a:spcBef>
              </a:pPr>
              <a:r>
                <a:rPr lang="en-US" sz="2981" spc="29">
                  <a:solidFill>
                    <a:srgbClr val="FFFFFF"/>
                  </a:solidFill>
                  <a:latin typeface="DM Sans Italics"/>
                </a:rPr>
                <a:t>Data Collection and Processing</a:t>
              </a: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0934610" y="3442596"/>
            <a:ext cx="6799971" cy="6480410"/>
          </a:xfrm>
          <a:custGeom>
            <a:avLst/>
            <a:gdLst/>
            <a:ahLst/>
            <a:cxnLst/>
            <a:rect r="r" b="b" t="t" l="l"/>
            <a:pathLst>
              <a:path h="6480410" w="6799971">
                <a:moveTo>
                  <a:pt x="0" y="0"/>
                </a:moveTo>
                <a:lnTo>
                  <a:pt x="6799971" y="0"/>
                </a:lnTo>
                <a:lnTo>
                  <a:pt x="6799971" y="6480410"/>
                </a:lnTo>
                <a:lnTo>
                  <a:pt x="0" y="648041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3428555" y="714674"/>
            <a:ext cx="10906040" cy="29002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70"/>
              </a:lnSpc>
            </a:pPr>
            <a:r>
              <a:rPr lang="en-US" sz="5630" spc="551">
                <a:solidFill>
                  <a:srgbClr val="FFFFFF"/>
                </a:solidFill>
                <a:latin typeface="Oswald Bold"/>
              </a:rPr>
              <a:t>LOGO DETECTION</a:t>
            </a:r>
          </a:p>
          <a:p>
            <a:pPr algn="ctr">
              <a:lnSpc>
                <a:spcPts val="7770"/>
              </a:lnSpc>
            </a:pPr>
            <a:r>
              <a:rPr lang="en-US" sz="5630" spc="551">
                <a:solidFill>
                  <a:srgbClr val="FFFFFF"/>
                </a:solidFill>
                <a:latin typeface="Oswald Bold"/>
              </a:rPr>
              <a:t>MODEL</a:t>
            </a:r>
          </a:p>
          <a:p>
            <a:pPr algn="ctr">
              <a:lnSpc>
                <a:spcPts val="7770"/>
              </a:lnSpc>
            </a:pPr>
          </a:p>
        </p:txBody>
      </p:sp>
      <p:sp>
        <p:nvSpPr>
          <p:cNvPr name="TextBox 16" id="16"/>
          <p:cNvSpPr txBox="true"/>
          <p:nvPr/>
        </p:nvSpPr>
        <p:spPr>
          <a:xfrm rot="0">
            <a:off x="445507" y="4406517"/>
            <a:ext cx="8900334" cy="32480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49358" indent="-224679" lvl="1">
              <a:lnSpc>
                <a:spcPts val="2872"/>
              </a:lnSpc>
              <a:buFont typeface="Arial"/>
              <a:buChar char="•"/>
            </a:pPr>
            <a:r>
              <a:rPr lang="en-US" sz="2081" spc="203">
                <a:solidFill>
                  <a:srgbClr val="231F20"/>
                </a:solidFill>
                <a:latin typeface="DM Sans"/>
              </a:rPr>
              <a:t>Sourcing 150 Company-Specific Images: Amazon, Walmart, USPS, and FedEx.</a:t>
            </a:r>
          </a:p>
          <a:p>
            <a:pPr marL="449358" indent="-224679" lvl="1">
              <a:lnSpc>
                <a:spcPts val="2872"/>
              </a:lnSpc>
              <a:buFont typeface="Arial"/>
              <a:buChar char="•"/>
            </a:pPr>
            <a:r>
              <a:rPr lang="en-US" sz="2081" spc="203">
                <a:solidFill>
                  <a:srgbClr val="231F20"/>
                </a:solidFill>
                <a:latin typeface="DM Sans"/>
              </a:rPr>
              <a:t>Utilizing Python's LabelImg Library for Precise Logo Annotation in Images.</a:t>
            </a:r>
          </a:p>
          <a:p>
            <a:pPr marL="449358" indent="-224679" lvl="1">
              <a:lnSpc>
                <a:spcPts val="2872"/>
              </a:lnSpc>
              <a:buFont typeface="Arial"/>
              <a:buChar char="•"/>
            </a:pPr>
            <a:r>
              <a:rPr lang="en-US" sz="2081" spc="203">
                <a:solidFill>
                  <a:srgbClr val="231F20"/>
                </a:solidFill>
                <a:latin typeface="DM Sans"/>
              </a:rPr>
              <a:t>Feeding Annotated Images and Corresponding Labels to the InceptionV3 Model for Processing.</a:t>
            </a:r>
          </a:p>
          <a:p>
            <a:pPr marL="449358" indent="-224679" lvl="1">
              <a:lnSpc>
                <a:spcPts val="2872"/>
              </a:lnSpc>
              <a:buFont typeface="Arial"/>
              <a:buChar char="•"/>
            </a:pPr>
            <a:r>
              <a:rPr lang="en-US" sz="2081" spc="203">
                <a:solidFill>
                  <a:srgbClr val="231F20"/>
                </a:solidFill>
                <a:latin typeface="DM Sans"/>
              </a:rPr>
              <a:t>Optimizing Training with a Batch Size of 32 and 10 Epochs, Incorporating Data Augmentation Techniques like Flipping for Enhanced Model Performance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887923">
            <a:off x="13475833" y="-8787301"/>
            <a:ext cx="13977230" cy="14342307"/>
          </a:xfrm>
          <a:custGeom>
            <a:avLst/>
            <a:gdLst/>
            <a:ahLst/>
            <a:cxnLst/>
            <a:rect r="r" b="b" t="t" l="l"/>
            <a:pathLst>
              <a:path h="14342307" w="13977230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887923">
            <a:off x="-7529532" y="4083934"/>
            <a:ext cx="13977230" cy="14342307"/>
          </a:xfrm>
          <a:custGeom>
            <a:avLst/>
            <a:gdLst/>
            <a:ahLst/>
            <a:cxnLst/>
            <a:rect r="r" b="b" t="t" l="l"/>
            <a:pathLst>
              <a:path h="14342307" w="13977230">
                <a:moveTo>
                  <a:pt x="0" y="0"/>
                </a:moveTo>
                <a:lnTo>
                  <a:pt x="13977230" y="0"/>
                </a:lnTo>
                <a:lnTo>
                  <a:pt x="13977230" y="14342308"/>
                </a:lnTo>
                <a:lnTo>
                  <a:pt x="0" y="143423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96644" y="901960"/>
            <a:ext cx="10322041" cy="4023847"/>
          </a:xfrm>
          <a:custGeom>
            <a:avLst/>
            <a:gdLst/>
            <a:ahLst/>
            <a:cxnLst/>
            <a:rect r="r" b="b" t="t" l="l"/>
            <a:pathLst>
              <a:path h="4023847" w="10322041">
                <a:moveTo>
                  <a:pt x="0" y="0"/>
                </a:moveTo>
                <a:lnTo>
                  <a:pt x="10322041" y="0"/>
                </a:lnTo>
                <a:lnTo>
                  <a:pt x="10322041" y="4023846"/>
                </a:lnTo>
                <a:lnTo>
                  <a:pt x="0" y="402384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8961" t="-2070" r="-10795" b="-33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71446" y="265212"/>
            <a:ext cx="8797380" cy="636748"/>
            <a:chOff x="0" y="0"/>
            <a:chExt cx="2317005" cy="16770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317005" cy="167703"/>
            </a:xfrm>
            <a:custGeom>
              <a:avLst/>
              <a:gdLst/>
              <a:ahLst/>
              <a:cxnLst/>
              <a:rect r="r" b="b" t="t" l="l"/>
              <a:pathLst>
                <a:path h="167703" w="2317005">
                  <a:moveTo>
                    <a:pt x="0" y="0"/>
                  </a:moveTo>
                  <a:lnTo>
                    <a:pt x="2317005" y="0"/>
                  </a:lnTo>
                  <a:lnTo>
                    <a:pt x="2317005" y="167703"/>
                  </a:lnTo>
                  <a:lnTo>
                    <a:pt x="0" y="167703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2317005" cy="2248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114"/>
                </a:lnSpc>
                <a:spcBef>
                  <a:spcPct val="0"/>
                </a:spcBef>
              </a:pPr>
              <a:r>
                <a:rPr lang="en-US" sz="2981" spc="29">
                  <a:solidFill>
                    <a:srgbClr val="FFFFFF"/>
                  </a:solidFill>
                  <a:latin typeface="DM Sans Italics"/>
                </a:rPr>
                <a:t>1st Model</a:t>
              </a: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7534598" y="5882477"/>
            <a:ext cx="10409516" cy="4120441"/>
          </a:xfrm>
          <a:custGeom>
            <a:avLst/>
            <a:gdLst/>
            <a:ahLst/>
            <a:cxnLst/>
            <a:rect r="r" b="b" t="t" l="l"/>
            <a:pathLst>
              <a:path h="4120441" w="10409516">
                <a:moveTo>
                  <a:pt x="0" y="0"/>
                </a:moveTo>
                <a:lnTo>
                  <a:pt x="10409516" y="0"/>
                </a:lnTo>
                <a:lnTo>
                  <a:pt x="10409516" y="4120441"/>
                </a:lnTo>
                <a:lnTo>
                  <a:pt x="0" y="412044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9124" t="0" r="-9625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7184698" y="5245730"/>
            <a:ext cx="9619644" cy="636748"/>
            <a:chOff x="0" y="0"/>
            <a:chExt cx="2533569" cy="16770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533569" cy="167703"/>
            </a:xfrm>
            <a:custGeom>
              <a:avLst/>
              <a:gdLst/>
              <a:ahLst/>
              <a:cxnLst/>
              <a:rect r="r" b="b" t="t" l="l"/>
              <a:pathLst>
                <a:path h="167703" w="2533569">
                  <a:moveTo>
                    <a:pt x="0" y="0"/>
                  </a:moveTo>
                  <a:lnTo>
                    <a:pt x="2533569" y="0"/>
                  </a:lnTo>
                  <a:lnTo>
                    <a:pt x="2533569" y="167703"/>
                  </a:lnTo>
                  <a:lnTo>
                    <a:pt x="0" y="167703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57150"/>
              <a:ext cx="2533569" cy="2248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114"/>
                </a:lnSpc>
                <a:spcBef>
                  <a:spcPct val="0"/>
                </a:spcBef>
              </a:pPr>
              <a:r>
                <a:rPr lang="en-US" sz="2981" spc="29">
                  <a:solidFill>
                    <a:srgbClr val="FFFFFF"/>
                  </a:solidFill>
                  <a:latin typeface="DM Sans Italics"/>
                </a:rPr>
                <a:t>Current Model with annotation and augmentation</a:t>
              </a: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11994520" y="1401137"/>
            <a:ext cx="4969476" cy="2782906"/>
          </a:xfrm>
          <a:custGeom>
            <a:avLst/>
            <a:gdLst/>
            <a:ahLst/>
            <a:cxnLst/>
            <a:rect r="r" b="b" t="t" l="l"/>
            <a:pathLst>
              <a:path h="2782906" w="4969476">
                <a:moveTo>
                  <a:pt x="0" y="0"/>
                </a:moveTo>
                <a:lnTo>
                  <a:pt x="4969476" y="0"/>
                </a:lnTo>
                <a:lnTo>
                  <a:pt x="4969476" y="2782906"/>
                </a:lnTo>
                <a:lnTo>
                  <a:pt x="0" y="278290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2520259" y="6414980"/>
            <a:ext cx="3744708" cy="3055435"/>
          </a:xfrm>
          <a:custGeom>
            <a:avLst/>
            <a:gdLst/>
            <a:ahLst/>
            <a:cxnLst/>
            <a:rect r="r" b="b" t="t" l="l"/>
            <a:pathLst>
              <a:path h="3055435" w="3744708">
                <a:moveTo>
                  <a:pt x="0" y="0"/>
                </a:moveTo>
                <a:lnTo>
                  <a:pt x="3744708" y="0"/>
                </a:lnTo>
                <a:lnTo>
                  <a:pt x="3744708" y="3055435"/>
                </a:lnTo>
                <a:lnTo>
                  <a:pt x="0" y="305543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DAF2ADncP3k</dc:identifier>
  <dcterms:modified xsi:type="dcterms:W3CDTF">2011-08-01T06:04:30Z</dcterms:modified>
  <cp:revision>1</cp:revision>
  <dc:title>Business</dc:title>
</cp:coreProperties>
</file>